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notesSlides/notesSlide8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drawings/drawing2.xml" ContentType="application/vnd.openxmlformats-officedocument.drawingml.chartshape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68" r:id="rId4"/>
    <p:sldMasterId id="2147483682" r:id="rId5"/>
  </p:sldMasterIdLst>
  <p:notesMasterIdLst>
    <p:notesMasterId r:id="rId34"/>
  </p:notesMasterIdLst>
  <p:handoutMasterIdLst>
    <p:handoutMasterId r:id="rId35"/>
  </p:handoutMasterIdLst>
  <p:sldIdLst>
    <p:sldId id="256" r:id="rId6"/>
    <p:sldId id="861" r:id="rId7"/>
    <p:sldId id="862" r:id="rId8"/>
    <p:sldId id="865" r:id="rId9"/>
    <p:sldId id="887" r:id="rId10"/>
    <p:sldId id="869" r:id="rId11"/>
    <p:sldId id="875" r:id="rId12"/>
    <p:sldId id="7635" r:id="rId13"/>
    <p:sldId id="858" r:id="rId14"/>
    <p:sldId id="7652" r:id="rId15"/>
    <p:sldId id="7689" r:id="rId16"/>
    <p:sldId id="7657" r:id="rId17"/>
    <p:sldId id="7674" r:id="rId18"/>
    <p:sldId id="7676" r:id="rId19"/>
    <p:sldId id="7677" r:id="rId20"/>
    <p:sldId id="824" r:id="rId21"/>
    <p:sldId id="7682" r:id="rId22"/>
    <p:sldId id="7661" r:id="rId23"/>
    <p:sldId id="7690" r:id="rId24"/>
    <p:sldId id="884" r:id="rId25"/>
    <p:sldId id="877" r:id="rId26"/>
    <p:sldId id="850" r:id="rId27"/>
    <p:sldId id="896" r:id="rId28"/>
    <p:sldId id="900" r:id="rId29"/>
    <p:sldId id="901" r:id="rId30"/>
    <p:sldId id="898" r:id="rId31"/>
    <p:sldId id="841" r:id="rId32"/>
    <p:sldId id="855" r:id="rId33"/>
  </p:sldIdLst>
  <p:sldSz cx="12192000" cy="6858000"/>
  <p:notesSz cx="9926638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BEDF805-500C-72E4-3511-06921AD4CA12}" name="Fernando Pascual" initials="FP" userId="S::fernando.pascual@ivie.es::c6e88c20-6c27-420f-bd2e-358970a0b428" providerId="AD"/>
  <p188:author id="{5A7B7A78-E347-A474-E0E9-10738F22C8F0}" name="Pilar Chorén" initials="PC" userId="S::pilar.choren@ivie.es::e7a22165-157f-4702-85f8-76a130fa7adc" providerId="AD"/>
  <p188:author id="{DB0AD4DA-11C3-28D0-3C7D-CDAA95DB6363}" name="José María Peiró" initials="JP" userId="S::jose.m.peiro_uv.es#ext#@ivie365.onmicrosoft.com::597835a4-c263-40b6-b3d8-3d9401d5f88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E1"/>
    <a:srgbClr val="124D91"/>
    <a:srgbClr val="D982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89" autoAdjust="0"/>
    <p:restoredTop sz="91525" autoAdjust="0"/>
  </p:normalViewPr>
  <p:slideViewPr>
    <p:cSldViewPr snapToGrid="0">
      <p:cViewPr varScale="1">
        <p:scale>
          <a:sx n="101" d="100"/>
          <a:sy n="101" d="100"/>
        </p:scale>
        <p:origin x="86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-4748"/>
    </p:cViewPr>
  </p:sorterViewPr>
  <p:notesViewPr>
    <p:cSldViewPr snapToGrid="0">
      <p:cViewPr>
        <p:scale>
          <a:sx n="1" d="2"/>
          <a:sy n="1" d="2"/>
        </p:scale>
        <p:origin x="1006" y="23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ableStyles" Target="tableStyles.xml"/><Relationship Id="rId21" Type="http://schemas.openxmlformats.org/officeDocument/2006/relationships/slide" Target="slides/slide16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viewProps" Target="viewProps.xml"/><Relationship Id="rId40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4808080050748402"/>
          <c:y val="3.0457710010660631E-2"/>
          <c:w val="0.49802489935219346"/>
          <c:h val="0.84622459860007815"/>
        </c:manualLayout>
      </c:layout>
      <c:barChart>
        <c:barDir val="bar"/>
        <c:grouping val="clustered"/>
        <c:varyColors val="0"/>
        <c:ser>
          <c:idx val="2"/>
          <c:order val="0"/>
          <c:tx>
            <c:strRef>
              <c:f>'G5'!$AC$8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>
                    <a:solidFill>
                      <a:schemeClr val="accent1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'G5'!$AA$9:$AA$28</c:f>
              <c:strCache>
                <c:ptCount val="20"/>
                <c:pt idx="0">
                  <c:v>C. de Madrid</c:v>
                </c:pt>
                <c:pt idx="1">
                  <c:v>La Rioja</c:v>
                </c:pt>
                <c:pt idx="2">
                  <c:v>Illes Balears</c:v>
                </c:pt>
                <c:pt idx="3">
                  <c:v>Andalucía</c:v>
                </c:pt>
                <c:pt idx="4">
                  <c:v>Castilla-La Mancha</c:v>
                </c:pt>
                <c:pt idx="5">
                  <c:v>C. Valenciana</c:v>
                </c:pt>
                <c:pt idx="6">
                  <c:v>Extremadura</c:v>
                </c:pt>
                <c:pt idx="7">
                  <c:v>Castilla y León</c:v>
                </c:pt>
                <c:pt idx="8">
                  <c:v>España</c:v>
                </c:pt>
                <c:pt idx="9">
                  <c:v>Aragón</c:v>
                </c:pt>
                <c:pt idx="10">
                  <c:v>C. F. de Navarra</c:v>
                </c:pt>
                <c:pt idx="11">
                  <c:v>Ceuta</c:v>
                </c:pt>
                <c:pt idx="12">
                  <c:v>Cataluña</c:v>
                </c:pt>
                <c:pt idx="13">
                  <c:v>R. de Murcia</c:v>
                </c:pt>
                <c:pt idx="14">
                  <c:v>P. de Asturias</c:v>
                </c:pt>
                <c:pt idx="15">
                  <c:v>Cantabria</c:v>
                </c:pt>
                <c:pt idx="16">
                  <c:v>País Vasco</c:v>
                </c:pt>
                <c:pt idx="17">
                  <c:v>Melilla</c:v>
                </c:pt>
                <c:pt idx="18">
                  <c:v>Galicia</c:v>
                </c:pt>
                <c:pt idx="19">
                  <c:v>Canarias</c:v>
                </c:pt>
              </c:strCache>
            </c:strRef>
          </c:cat>
          <c:val>
            <c:numRef>
              <c:f>'G5'!$AC$9:$AC$28</c:f>
              <c:numCache>
                <c:formatCode>0.0</c:formatCode>
                <c:ptCount val="20"/>
                <c:pt idx="0">
                  <c:v>4.9260019342677559</c:v>
                </c:pt>
                <c:pt idx="1">
                  <c:v>5.049617718472426</c:v>
                </c:pt>
                <c:pt idx="2">
                  <c:v>5.0711705858177387</c:v>
                </c:pt>
                <c:pt idx="3">
                  <c:v>5.3522681843540623</c:v>
                </c:pt>
                <c:pt idx="4">
                  <c:v>5.6859146527119382</c:v>
                </c:pt>
                <c:pt idx="5">
                  <c:v>5.7136731787831447</c:v>
                </c:pt>
                <c:pt idx="6">
                  <c:v>5.9040435611323341</c:v>
                </c:pt>
                <c:pt idx="7">
                  <c:v>5.9213012149779329</c:v>
                </c:pt>
                <c:pt idx="8">
                  <c:v>5.9355764335160162</c:v>
                </c:pt>
                <c:pt idx="9">
                  <c:v>5.9723037095597373</c:v>
                </c:pt>
                <c:pt idx="10">
                  <c:v>6.0683502504033715</c:v>
                </c:pt>
                <c:pt idx="11">
                  <c:v>6.1049910420439817</c:v>
                </c:pt>
                <c:pt idx="12">
                  <c:v>6.1446048401200954</c:v>
                </c:pt>
                <c:pt idx="13">
                  <c:v>6.806050389294767</c:v>
                </c:pt>
                <c:pt idx="14">
                  <c:v>6.8191324711763466</c:v>
                </c:pt>
                <c:pt idx="15">
                  <c:v>7.0317485866046612</c:v>
                </c:pt>
                <c:pt idx="16">
                  <c:v>7.2916357845229998</c:v>
                </c:pt>
                <c:pt idx="17">
                  <c:v>7.5552312439883949</c:v>
                </c:pt>
                <c:pt idx="18">
                  <c:v>7.579128077575553</c:v>
                </c:pt>
                <c:pt idx="19">
                  <c:v>8.2018576248569062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62-4293-9FE7-995F38B2C2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94595216"/>
        <c:axId val="129700624"/>
      </c:barChart>
      <c:scatterChart>
        <c:scatterStyle val="lineMarker"/>
        <c:varyColors val="0"/>
        <c:ser>
          <c:idx val="1"/>
          <c:order val="1"/>
          <c:tx>
            <c:strRef>
              <c:f>'G5'!$AB$8</c:f>
              <c:strCache>
                <c:ptCount val="1"/>
                <c:pt idx="0">
                  <c:v>2018</c:v>
                </c:pt>
              </c:strCache>
            </c:strRef>
          </c:tx>
          <c:spPr>
            <a:ln w="19050">
              <a:noFill/>
            </a:ln>
          </c:spPr>
          <c:marker>
            <c:symbol val="circle"/>
            <c:size val="5"/>
          </c:marker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>
                    <a:solidFill>
                      <a:schemeClr val="bg1"/>
                    </a:solidFill>
                  </a:defRPr>
                </a:pPr>
                <a:endParaRPr lang="es-ES"/>
              </a:p>
            </c:txPr>
            <c:dLblPos val="l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xVal>
            <c:numRef>
              <c:f>'G5'!$AB$9:$AB$28</c:f>
              <c:numCache>
                <c:formatCode>0.0</c:formatCode>
                <c:ptCount val="20"/>
                <c:pt idx="0">
                  <c:v>3.6083196862460554</c:v>
                </c:pt>
                <c:pt idx="1">
                  <c:v>3.5941877773907054</c:v>
                </c:pt>
                <c:pt idx="2">
                  <c:v>3.8569300338680361</c:v>
                </c:pt>
                <c:pt idx="3">
                  <c:v>3.7727850349117817</c:v>
                </c:pt>
                <c:pt idx="4">
                  <c:v>3.9823778028517864</c:v>
                </c:pt>
                <c:pt idx="5">
                  <c:v>3.8274928859097961</c:v>
                </c:pt>
                <c:pt idx="6">
                  <c:v>3.8348264201514985</c:v>
                </c:pt>
                <c:pt idx="7">
                  <c:v>3.9342820149937325</c:v>
                </c:pt>
                <c:pt idx="8">
                  <c:v>4.1190029320268904</c:v>
                </c:pt>
                <c:pt idx="9">
                  <c:v>4.0628050616941351</c:v>
                </c:pt>
                <c:pt idx="10">
                  <c:v>4.5287784057479668</c:v>
                </c:pt>
                <c:pt idx="11">
                  <c:v>4.2337430828160523</c:v>
                </c:pt>
                <c:pt idx="12">
                  <c:v>4.4877889338975416</c:v>
                </c:pt>
                <c:pt idx="13">
                  <c:v>4.4941534153871014</c:v>
                </c:pt>
                <c:pt idx="14">
                  <c:v>4.3939822395161974</c:v>
                </c:pt>
                <c:pt idx="15">
                  <c:v>4.7776917978610705</c:v>
                </c:pt>
                <c:pt idx="16">
                  <c:v>4.9856735624664958</c:v>
                </c:pt>
                <c:pt idx="17">
                  <c:v>4.2690463862463908</c:v>
                </c:pt>
                <c:pt idx="18">
                  <c:v>4.6231121125203316</c:v>
                </c:pt>
                <c:pt idx="19">
                  <c:v>5.0161085020872571</c:v>
                </c:pt>
              </c:numCache>
            </c:numRef>
          </c:xVal>
          <c:yVal>
            <c:numRef>
              <c:f>'G5'!$AE$9:$AE$28</c:f>
              <c:numCache>
                <c:formatCode>General</c:formatCode>
                <c:ptCount val="20"/>
                <c:pt idx="0">
                  <c:v>0.5</c:v>
                </c:pt>
                <c:pt idx="1">
                  <c:v>1.5</c:v>
                </c:pt>
                <c:pt idx="2">
                  <c:v>2.5</c:v>
                </c:pt>
                <c:pt idx="3">
                  <c:v>3.5</c:v>
                </c:pt>
                <c:pt idx="4">
                  <c:v>4.5</c:v>
                </c:pt>
                <c:pt idx="5">
                  <c:v>5.5</c:v>
                </c:pt>
                <c:pt idx="6">
                  <c:v>6.5</c:v>
                </c:pt>
                <c:pt idx="7">
                  <c:v>7.5</c:v>
                </c:pt>
                <c:pt idx="8">
                  <c:v>8.5</c:v>
                </c:pt>
                <c:pt idx="9">
                  <c:v>9.5</c:v>
                </c:pt>
                <c:pt idx="10">
                  <c:v>10.5</c:v>
                </c:pt>
                <c:pt idx="11">
                  <c:v>11.5</c:v>
                </c:pt>
                <c:pt idx="12">
                  <c:v>12.5</c:v>
                </c:pt>
                <c:pt idx="13">
                  <c:v>13.5</c:v>
                </c:pt>
                <c:pt idx="14">
                  <c:v>14.5</c:v>
                </c:pt>
                <c:pt idx="15">
                  <c:v>15.5</c:v>
                </c:pt>
                <c:pt idx="16">
                  <c:v>16.5</c:v>
                </c:pt>
                <c:pt idx="17">
                  <c:v>17.5</c:v>
                </c:pt>
                <c:pt idx="18">
                  <c:v>18.5</c:v>
                </c:pt>
                <c:pt idx="19">
                  <c:v>19.5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8F62-4293-9FE7-995F38B2C225}"/>
            </c:ext>
          </c:extLst>
        </c:ser>
        <c:ser>
          <c:idx val="0"/>
          <c:order val="2"/>
          <c:tx>
            <c:strRef>
              <c:f>'G5'!$AF$8</c:f>
              <c:strCache>
                <c:ptCount val="1"/>
                <c:pt idx="0">
                  <c:v>Eje variación</c:v>
                </c:pt>
              </c:strCache>
            </c:strRef>
          </c:tx>
          <c:spPr>
            <a:ln w="19050">
              <a:noFill/>
            </a:ln>
          </c:spPr>
          <c:marker>
            <c:spPr>
              <a:noFill/>
              <a:ln>
                <a:noFill/>
              </a:ln>
            </c:spPr>
          </c:marker>
          <c:dLbls>
            <c:dLbl>
              <c:idx val="0"/>
              <c:tx>
                <c:rich>
                  <a:bodyPr/>
                  <a:lstStyle/>
                  <a:p>
                    <a:fld id="{821C61F4-2B71-433D-AD26-938CFEF5D7E8}" type="CELLRANGE">
                      <a:rPr lang="en-US"/>
                      <a:pPr/>
                      <a:t>[CELLRANGE]</a:t>
                    </a:fld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2-8F62-4293-9FE7-995F38B2C22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AE73BDDB-4DB4-4503-9630-B957A3DEF519}" type="CELLRANGE">
                      <a:rPr lang="es-ES"/>
                      <a:pPr/>
                      <a:t>[CELLRANGE]</a:t>
                    </a:fld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8F62-4293-9FE7-995F38B2C22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71929AD5-E84C-4431-A676-D8D3221CA2C0}" type="CELLRANGE">
                      <a:rPr lang="es-ES"/>
                      <a:pPr/>
                      <a:t>[CELLRANGE]</a:t>
                    </a:fld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8F62-4293-9FE7-995F38B2C225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71686715-EB78-4BE6-9826-0A311C733A68}" type="CELLRANGE">
                      <a:rPr lang="es-ES"/>
                      <a:pPr/>
                      <a:t>[CELLRANGE]</a:t>
                    </a:fld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8F62-4293-9FE7-995F38B2C225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5C337902-342C-44B6-896C-207DF4CF0B6E}" type="CELLRANGE">
                      <a:rPr lang="es-ES"/>
                      <a:pPr/>
                      <a:t>[CELLRANGE]</a:t>
                    </a:fld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8F62-4293-9FE7-995F38B2C225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6F011CE1-F550-4B72-98B9-54690CFF3B2C}" type="CELLRANGE">
                      <a:rPr lang="es-ES"/>
                      <a:pPr/>
                      <a:t>[CELLRANGE]</a:t>
                    </a:fld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8F62-4293-9FE7-995F38B2C225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0E9F1FD1-52B6-4AF2-ABCA-67D323E71A26}" type="CELLRANGE">
                      <a:rPr lang="es-ES"/>
                      <a:pPr/>
                      <a:t>[CELLRANGE]</a:t>
                    </a:fld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8F62-4293-9FE7-995F38B2C225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C17B84AE-8717-4B4B-BE7F-9FAAA25A8FF9}" type="CELLRANGE">
                      <a:rPr lang="es-ES"/>
                      <a:pPr/>
                      <a:t>[CELLRANGE]</a:t>
                    </a:fld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8F62-4293-9FE7-995F38B2C225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5DAF363B-0876-4C1C-BDB7-1BE24B8046E6}" type="CELLRANGE">
                      <a:rPr lang="es-ES"/>
                      <a:pPr/>
                      <a:t>[CELLRANGE]</a:t>
                    </a:fld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8F62-4293-9FE7-995F38B2C225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47503E57-A4F9-4748-B4BD-2659EC4D1F84}" type="CELLRANGE">
                      <a:rPr lang="es-ES"/>
                      <a:pPr/>
                      <a:t>[CELLRANGE]</a:t>
                    </a:fld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8F62-4293-9FE7-995F38B2C225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fld id="{B235A301-14F8-4F96-89DC-C0E3A42514CE}" type="CELLRANGE">
                      <a:rPr lang="es-ES"/>
                      <a:pPr/>
                      <a:t>[CELLRANGE]</a:t>
                    </a:fld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8F62-4293-9FE7-995F38B2C225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fld id="{94D0B6B9-D028-4697-ACA8-E38897AA8BE9}" type="CELLRANGE">
                      <a:rPr lang="es-ES"/>
                      <a:pPr/>
                      <a:t>[CELLRANGE]</a:t>
                    </a:fld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D-8F62-4293-9FE7-995F38B2C225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fld id="{6236B8DE-422F-4E85-8DF1-EDBFCC708F44}" type="CELLRANGE">
                      <a:rPr lang="es-ES"/>
                      <a:pPr/>
                      <a:t>[CELLRANGE]</a:t>
                    </a:fld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E-8F62-4293-9FE7-995F38B2C225}"/>
                </c:ext>
              </c:extLst>
            </c:dLbl>
            <c:dLbl>
              <c:idx val="13"/>
              <c:tx>
                <c:rich>
                  <a:bodyPr/>
                  <a:lstStyle/>
                  <a:p>
                    <a:fld id="{033BD1E3-A9FB-4D66-87A7-598C254AF79F}" type="CELLRANGE">
                      <a:rPr lang="es-ES"/>
                      <a:pPr/>
                      <a:t>[CELLRANGE]</a:t>
                    </a:fld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F-8F62-4293-9FE7-995F38B2C225}"/>
                </c:ext>
              </c:extLst>
            </c:dLbl>
            <c:dLbl>
              <c:idx val="14"/>
              <c:tx>
                <c:rich>
                  <a:bodyPr/>
                  <a:lstStyle/>
                  <a:p>
                    <a:fld id="{E9369F54-F92D-46E2-BE61-3FA3B8217A5C}" type="CELLRANGE">
                      <a:rPr lang="es-ES"/>
                      <a:pPr/>
                      <a:t>[CELLRANGE]</a:t>
                    </a:fld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0-8F62-4293-9FE7-995F38B2C225}"/>
                </c:ext>
              </c:extLst>
            </c:dLbl>
            <c:dLbl>
              <c:idx val="15"/>
              <c:tx>
                <c:rich>
                  <a:bodyPr/>
                  <a:lstStyle/>
                  <a:p>
                    <a:fld id="{333C4495-4E1C-46B9-9232-AAE25B7C7C2B}" type="CELLRANGE">
                      <a:rPr lang="es-ES"/>
                      <a:pPr/>
                      <a:t>[CELLRANGE]</a:t>
                    </a:fld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1-8F62-4293-9FE7-995F38B2C225}"/>
                </c:ext>
              </c:extLst>
            </c:dLbl>
            <c:dLbl>
              <c:idx val="16"/>
              <c:tx>
                <c:rich>
                  <a:bodyPr/>
                  <a:lstStyle/>
                  <a:p>
                    <a:fld id="{4F2C1C28-A9D7-41DC-B5D8-3EE452975C7B}" type="CELLRANGE">
                      <a:rPr lang="es-ES"/>
                      <a:pPr/>
                      <a:t>[CELLRANGE]</a:t>
                    </a:fld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2-8F62-4293-9FE7-995F38B2C225}"/>
                </c:ext>
              </c:extLst>
            </c:dLbl>
            <c:dLbl>
              <c:idx val="17"/>
              <c:tx>
                <c:rich>
                  <a:bodyPr/>
                  <a:lstStyle/>
                  <a:p>
                    <a:fld id="{0EFA86E2-1D91-4B5C-8766-8552E7AF6FEC}" type="CELLRANGE">
                      <a:rPr lang="es-ES"/>
                      <a:pPr/>
                      <a:t>[CELLRANGE]</a:t>
                    </a:fld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3-8F62-4293-9FE7-995F38B2C225}"/>
                </c:ext>
              </c:extLst>
            </c:dLbl>
            <c:dLbl>
              <c:idx val="18"/>
              <c:tx>
                <c:rich>
                  <a:bodyPr/>
                  <a:lstStyle/>
                  <a:p>
                    <a:fld id="{35182BF3-6F14-4AFF-90DB-CD38A3BEA636}" type="CELLRANGE">
                      <a:rPr lang="es-ES"/>
                      <a:pPr/>
                      <a:t>[CELLRANGE]</a:t>
                    </a:fld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4-8F62-4293-9FE7-995F38B2C225}"/>
                </c:ext>
              </c:extLst>
            </c:dLbl>
            <c:dLbl>
              <c:idx val="19"/>
              <c:tx>
                <c:rich>
                  <a:bodyPr/>
                  <a:lstStyle/>
                  <a:p>
                    <a:fld id="{63A5B5BB-6095-4024-A186-2C5A90892789}" type="CELLRANGE">
                      <a:rPr lang="es-ES"/>
                      <a:pPr/>
                      <a:t>[CELLRANGE]</a:t>
                    </a:fld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5-8F62-4293-9FE7-995F38B2C22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i="1">
                    <a:solidFill>
                      <a:srgbClr val="C00000"/>
                    </a:solidFill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</c:ext>
            </c:extLst>
          </c:dLbls>
          <c:xVal>
            <c:numRef>
              <c:f>'G5'!$AF$9:$AF$28</c:f>
              <c:numCache>
                <c:formatCode>0.0</c:formatCode>
                <c:ptCount val="20"/>
                <c:pt idx="0">
                  <c:v>9</c:v>
                </c:pt>
                <c:pt idx="1">
                  <c:v>9</c:v>
                </c:pt>
                <c:pt idx="2">
                  <c:v>9</c:v>
                </c:pt>
                <c:pt idx="3">
                  <c:v>9</c:v>
                </c:pt>
                <c:pt idx="4">
                  <c:v>9</c:v>
                </c:pt>
                <c:pt idx="5">
                  <c:v>9</c:v>
                </c:pt>
                <c:pt idx="6">
                  <c:v>9</c:v>
                </c:pt>
                <c:pt idx="7">
                  <c:v>9</c:v>
                </c:pt>
                <c:pt idx="8">
                  <c:v>9</c:v>
                </c:pt>
                <c:pt idx="9">
                  <c:v>9</c:v>
                </c:pt>
                <c:pt idx="10">
                  <c:v>9</c:v>
                </c:pt>
                <c:pt idx="11">
                  <c:v>9</c:v>
                </c:pt>
                <c:pt idx="12">
                  <c:v>9</c:v>
                </c:pt>
                <c:pt idx="13">
                  <c:v>9</c:v>
                </c:pt>
                <c:pt idx="14">
                  <c:v>9</c:v>
                </c:pt>
                <c:pt idx="15">
                  <c:v>9</c:v>
                </c:pt>
                <c:pt idx="16">
                  <c:v>9</c:v>
                </c:pt>
                <c:pt idx="17">
                  <c:v>9</c:v>
                </c:pt>
                <c:pt idx="18">
                  <c:v>9</c:v>
                </c:pt>
                <c:pt idx="19">
                  <c:v>9</c:v>
                </c:pt>
              </c:numCache>
            </c:numRef>
          </c:xVal>
          <c:yVal>
            <c:numRef>
              <c:f>'G5'!$AE$9:$AE$28</c:f>
              <c:numCache>
                <c:formatCode>General</c:formatCode>
                <c:ptCount val="20"/>
                <c:pt idx="0">
                  <c:v>0.5</c:v>
                </c:pt>
                <c:pt idx="1">
                  <c:v>1.5</c:v>
                </c:pt>
                <c:pt idx="2">
                  <c:v>2.5</c:v>
                </c:pt>
                <c:pt idx="3">
                  <c:v>3.5</c:v>
                </c:pt>
                <c:pt idx="4">
                  <c:v>4.5</c:v>
                </c:pt>
                <c:pt idx="5">
                  <c:v>5.5</c:v>
                </c:pt>
                <c:pt idx="6">
                  <c:v>6.5</c:v>
                </c:pt>
                <c:pt idx="7">
                  <c:v>7.5</c:v>
                </c:pt>
                <c:pt idx="8">
                  <c:v>8.5</c:v>
                </c:pt>
                <c:pt idx="9">
                  <c:v>9.5</c:v>
                </c:pt>
                <c:pt idx="10">
                  <c:v>10.5</c:v>
                </c:pt>
                <c:pt idx="11">
                  <c:v>11.5</c:v>
                </c:pt>
                <c:pt idx="12">
                  <c:v>12.5</c:v>
                </c:pt>
                <c:pt idx="13">
                  <c:v>13.5</c:v>
                </c:pt>
                <c:pt idx="14">
                  <c:v>14.5</c:v>
                </c:pt>
                <c:pt idx="15">
                  <c:v>15.5</c:v>
                </c:pt>
                <c:pt idx="16">
                  <c:v>16.5</c:v>
                </c:pt>
                <c:pt idx="17">
                  <c:v>17.5</c:v>
                </c:pt>
                <c:pt idx="18">
                  <c:v>18.5</c:v>
                </c:pt>
                <c:pt idx="19">
                  <c:v>19.5</c:v>
                </c:pt>
              </c:numCache>
            </c:numRef>
          </c:yVal>
          <c:smooth val="0"/>
          <c:extLst>
            <c:ext xmlns:c15="http://schemas.microsoft.com/office/drawing/2012/chart" uri="{02D57815-91ED-43cb-92C2-25804820EDAC}">
              <c15:datalabelsRange>
                <c15:f>'G5'!$AD$9:$AD$28</c15:f>
                <c15:dlblRangeCache>
                  <c:ptCount val="20"/>
                  <c:pt idx="0">
                    <c:v>+37%</c:v>
                  </c:pt>
                  <c:pt idx="1">
                    <c:v>+40%</c:v>
                  </c:pt>
                  <c:pt idx="2">
                    <c:v>+31%</c:v>
                  </c:pt>
                  <c:pt idx="3">
                    <c:v>+42%</c:v>
                  </c:pt>
                  <c:pt idx="4">
                    <c:v>+43%</c:v>
                  </c:pt>
                  <c:pt idx="5">
                    <c:v>+49%</c:v>
                  </c:pt>
                  <c:pt idx="6">
                    <c:v>+54%</c:v>
                  </c:pt>
                  <c:pt idx="7">
                    <c:v>+51%</c:v>
                  </c:pt>
                  <c:pt idx="8">
                    <c:v>+44%</c:v>
                  </c:pt>
                  <c:pt idx="9">
                    <c:v>+47%</c:v>
                  </c:pt>
                  <c:pt idx="10">
                    <c:v>+34%</c:v>
                  </c:pt>
                  <c:pt idx="11">
                    <c:v>+44%</c:v>
                  </c:pt>
                  <c:pt idx="12">
                    <c:v>+37%</c:v>
                  </c:pt>
                  <c:pt idx="13">
                    <c:v>+51%</c:v>
                  </c:pt>
                  <c:pt idx="14">
                    <c:v>+55%</c:v>
                  </c:pt>
                  <c:pt idx="15">
                    <c:v>+47%</c:v>
                  </c:pt>
                  <c:pt idx="16">
                    <c:v>+46%</c:v>
                  </c:pt>
                  <c:pt idx="17">
                    <c:v>+77%</c:v>
                  </c:pt>
                  <c:pt idx="18">
                    <c:v>+64%</c:v>
                  </c:pt>
                  <c:pt idx="19">
                    <c:v>+64%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16-8F62-4293-9FE7-995F38B2C2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10157583"/>
        <c:axId val="1510157103"/>
      </c:scatterChart>
      <c:catAx>
        <c:axId val="945952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100"/>
            </a:pPr>
            <a:endParaRPr lang="es-ES"/>
          </a:p>
        </c:txPr>
        <c:crossAx val="129700624"/>
        <c:crosses val="autoZero"/>
        <c:auto val="1"/>
        <c:lblAlgn val="ctr"/>
        <c:lblOffset val="100"/>
        <c:noMultiLvlLbl val="0"/>
      </c:catAx>
      <c:valAx>
        <c:axId val="1297006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s-ES"/>
          </a:p>
        </c:txPr>
        <c:crossAx val="94595216"/>
        <c:crosses val="autoZero"/>
        <c:crossBetween val="between"/>
        <c:majorUnit val="2"/>
      </c:valAx>
      <c:valAx>
        <c:axId val="1510157103"/>
        <c:scaling>
          <c:orientation val="minMax"/>
          <c:max val="20"/>
          <c:min val="0"/>
        </c:scaling>
        <c:delete val="1"/>
        <c:axPos val="r"/>
        <c:numFmt formatCode="General" sourceLinked="1"/>
        <c:majorTickMark val="out"/>
        <c:minorTickMark val="none"/>
        <c:tickLblPos val="nextTo"/>
        <c:crossAx val="1510157583"/>
        <c:crosses val="max"/>
        <c:crossBetween val="midCat"/>
        <c:majorUnit val="1"/>
      </c:valAx>
      <c:valAx>
        <c:axId val="1510157583"/>
        <c:scaling>
          <c:orientation val="minMax"/>
          <c:max val="8"/>
        </c:scaling>
        <c:delete val="1"/>
        <c:axPos val="t"/>
        <c:numFmt formatCode="0.0" sourceLinked="1"/>
        <c:majorTickMark val="out"/>
        <c:minorTickMark val="none"/>
        <c:tickLblPos val="nextTo"/>
        <c:crossAx val="1510157103"/>
        <c:crosses val="max"/>
        <c:crossBetween val="midCat"/>
      </c:valAx>
    </c:plotArea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700">
          <a:solidFill>
            <a:schemeClr val="tx1">
              <a:lumMod val="65000"/>
              <a:lumOff val="35000"/>
            </a:schemeClr>
          </a:solidFill>
        </a:defRPr>
      </a:pPr>
      <a:endParaRPr lang="es-ES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55717809171672028"/>
          <c:y val="3.0457710010660631E-2"/>
          <c:w val="0.30677813661373049"/>
          <c:h val="0.85239194832944831"/>
        </c:manualLayout>
      </c:layout>
      <c:barChart>
        <c:barDir val="bar"/>
        <c:grouping val="clustered"/>
        <c:varyColors val="0"/>
        <c:ser>
          <c:idx val="2"/>
          <c:order val="0"/>
          <c:tx>
            <c:strRef>
              <c:f>'G8'!$AB$7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dLbl>
              <c:idx val="20"/>
              <c:layout>
                <c:manualLayout>
                  <c:x val="-3.2299027146349695E-3"/>
                  <c:y val="-8.655071710165511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F37-4954-B71A-3D59818F7907}"/>
                </c:ext>
              </c:extLst>
            </c:dLbl>
            <c:dLbl>
              <c:idx val="21"/>
              <c:layout>
                <c:manualLayout>
                  <c:x val="-9.274124498914307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F37-4954-B71A-3D59818F7907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 b="1">
                    <a:solidFill>
                      <a:schemeClr val="accent1">
                        <a:lumMod val="75000"/>
                      </a:schemeClr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'G8'!$Z$8:$Z$29</c:f>
              <c:strCache>
                <c:ptCount val="22"/>
                <c:pt idx="0">
                  <c:v>Inform. y comunicaciones (J)</c:v>
                </c:pt>
                <c:pt idx="1">
                  <c:v>Act. profesionales (M)</c:v>
                </c:pt>
                <c:pt idx="2">
                  <c:v>Energía (D)</c:v>
                </c:pt>
                <c:pt idx="3">
                  <c:v>Act. inmobiliarias (L)</c:v>
                </c:pt>
                <c:pt idx="4">
                  <c:v>Act. financieras (K)</c:v>
                </c:pt>
                <c:pt idx="5">
                  <c:v>Educación (P)</c:v>
                </c:pt>
                <c:pt idx="6">
                  <c:v>Agricultura (A)</c:v>
                </c:pt>
                <c:pt idx="7">
                  <c:v>Act. artísticas y recreativas (R)</c:v>
                </c:pt>
                <c:pt idx="8">
                  <c:v>Act. de los hogares (T)</c:v>
                </c:pt>
                <c:pt idx="9">
                  <c:v>Otros servicios (S)</c:v>
                </c:pt>
                <c:pt idx="10">
                  <c:v>Comercio y reparaciones (G)</c:v>
                </c:pt>
                <c:pt idx="11">
                  <c:v>Act. organismos extrat. (U)</c:v>
                </c:pt>
                <c:pt idx="12">
                  <c:v>Construcción (F)</c:v>
                </c:pt>
                <c:pt idx="13">
                  <c:v>Total</c:v>
                </c:pt>
                <c:pt idx="14">
                  <c:v>Ind. manufacturera (C)</c:v>
                </c:pt>
                <c:pt idx="15">
                  <c:v>Ind. extractivas (B)</c:v>
                </c:pt>
                <c:pt idx="16">
                  <c:v>AA.PP. y defensa (O)</c:v>
                </c:pt>
                <c:pt idx="17">
                  <c:v>Hostelería (I)</c:v>
                </c:pt>
                <c:pt idx="18">
                  <c:v>Transp. y almacenamiento (H)</c:v>
                </c:pt>
                <c:pt idx="19">
                  <c:v>Act. sanitarias (Q)</c:v>
                </c:pt>
                <c:pt idx="20">
                  <c:v>Agua y saneamiento (E)</c:v>
                </c:pt>
                <c:pt idx="21">
                  <c:v>Act. administrativas (N)</c:v>
                </c:pt>
              </c:strCache>
            </c:strRef>
          </c:cat>
          <c:val>
            <c:numRef>
              <c:f>'G8'!$AB$8:$AB$29</c:f>
              <c:numCache>
                <c:formatCode>0.00</c:formatCode>
                <c:ptCount val="22"/>
                <c:pt idx="0">
                  <c:v>2.5989021352232631</c:v>
                </c:pt>
                <c:pt idx="1">
                  <c:v>2.7936701497235061</c:v>
                </c:pt>
                <c:pt idx="2">
                  <c:v>3.1173290511572351</c:v>
                </c:pt>
                <c:pt idx="3">
                  <c:v>3.1838835075251328</c:v>
                </c:pt>
                <c:pt idx="4">
                  <c:v>3.5284180405561827</c:v>
                </c:pt>
                <c:pt idx="5">
                  <c:v>3.4469424131037263</c:v>
                </c:pt>
                <c:pt idx="6">
                  <c:v>4.0818791430976633</c:v>
                </c:pt>
                <c:pt idx="7">
                  <c:v>4.0615286948288549</c:v>
                </c:pt>
                <c:pt idx="8">
                  <c:v>4.39682772441531</c:v>
                </c:pt>
                <c:pt idx="9">
                  <c:v>5.0229252664893931</c:v>
                </c:pt>
                <c:pt idx="10">
                  <c:v>5.5309762387018191</c:v>
                </c:pt>
                <c:pt idx="11">
                  <c:v>5.1595244104551981</c:v>
                </c:pt>
                <c:pt idx="12">
                  <c:v>5.8775465116104391</c:v>
                </c:pt>
                <c:pt idx="13">
                  <c:v>5.9355764335160162</c:v>
                </c:pt>
                <c:pt idx="14">
                  <c:v>5.9218591979043476</c:v>
                </c:pt>
                <c:pt idx="15">
                  <c:v>5.9043459265354352</c:v>
                </c:pt>
                <c:pt idx="16">
                  <c:v>6.4508476739144509</c:v>
                </c:pt>
                <c:pt idx="17">
                  <c:v>6.4102023103463734</c:v>
                </c:pt>
                <c:pt idx="18">
                  <c:v>6.9602897507479184</c:v>
                </c:pt>
                <c:pt idx="19">
                  <c:v>7.7710676516779058</c:v>
                </c:pt>
                <c:pt idx="20">
                  <c:v>8.8702993296209627</c:v>
                </c:pt>
                <c:pt idx="21">
                  <c:v>9.3790973470922836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F37-4954-B71A-3D59818F79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94595216"/>
        <c:axId val="129700624"/>
      </c:barChart>
      <c:scatterChart>
        <c:scatterStyle val="lineMarker"/>
        <c:varyColors val="0"/>
        <c:ser>
          <c:idx val="1"/>
          <c:order val="1"/>
          <c:tx>
            <c:strRef>
              <c:f>'G8'!$AA$7</c:f>
              <c:strCache>
                <c:ptCount val="1"/>
                <c:pt idx="0">
                  <c:v>2018</c:v>
                </c:pt>
              </c:strCache>
            </c:strRef>
          </c:tx>
          <c:spPr>
            <a:ln w="19050">
              <a:noFill/>
            </a:ln>
          </c:spPr>
          <c:marker>
            <c:symbol val="circle"/>
            <c:size val="5"/>
          </c:marker>
          <c:dLbls>
            <c:dLbl>
              <c:idx val="0"/>
              <c:layout>
                <c:manualLayout>
                  <c:x val="-7.4324262185436099E-2"/>
                  <c:y val="0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F37-4954-B71A-3D59818F7907}"/>
                </c:ext>
              </c:extLst>
            </c:dLbl>
            <c:dLbl>
              <c:idx val="1"/>
              <c:layout>
                <c:manualLayout>
                  <c:x val="-7.4324262185436002E-2"/>
                  <c:y val="1.1306849439290483E-16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F37-4954-B71A-3D59818F7907}"/>
                </c:ext>
              </c:extLst>
            </c:dLbl>
            <c:dLbl>
              <c:idx val="2"/>
              <c:layout>
                <c:manualLayout>
                  <c:x val="-7.4324262185436002E-2"/>
                  <c:y val="0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F37-4954-B71A-3D59818F7907}"/>
                </c:ext>
              </c:extLst>
            </c:dLbl>
            <c:dLbl>
              <c:idx val="3"/>
              <c:layout>
                <c:manualLayout>
                  <c:x val="-8.0943901011621203E-2"/>
                  <c:y val="0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8F37-4954-B71A-3D59818F7907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000">
                    <a:solidFill>
                      <a:schemeClr val="bg1"/>
                    </a:solidFill>
                  </a:defRPr>
                </a:pPr>
                <a:endParaRPr lang="es-ES"/>
              </a:p>
            </c:txPr>
            <c:dLblPos val="l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'G8'!$AA$8:$AA$29</c:f>
              <c:numCache>
                <c:formatCode>0.00</c:formatCode>
                <c:ptCount val="22"/>
                <c:pt idx="0">
                  <c:v>2.071258403259979</c:v>
                </c:pt>
                <c:pt idx="1">
                  <c:v>2.1502600241906178</c:v>
                </c:pt>
                <c:pt idx="2">
                  <c:v>2.103401747517609</c:v>
                </c:pt>
                <c:pt idx="3">
                  <c:v>2.370973396145585</c:v>
                </c:pt>
                <c:pt idx="4">
                  <c:v>2.8440916858512826</c:v>
                </c:pt>
                <c:pt idx="5">
                  <c:v>2.7797763696448325</c:v>
                </c:pt>
                <c:pt idx="6">
                  <c:v>2.6249821245443514</c:v>
                </c:pt>
                <c:pt idx="7">
                  <c:v>2.8894212052173356</c:v>
                </c:pt>
                <c:pt idx="8">
                  <c:v>3.2629381192254807</c:v>
                </c:pt>
                <c:pt idx="9">
                  <c:v>3.2979293255862028</c:v>
                </c:pt>
                <c:pt idx="10">
                  <c:v>3.4422750769716264</c:v>
                </c:pt>
                <c:pt idx="11">
                  <c:v>3.7623480847345325</c:v>
                </c:pt>
                <c:pt idx="12">
                  <c:v>4.0928182310280743</c:v>
                </c:pt>
                <c:pt idx="13">
                  <c:v>4.1190029320268904</c:v>
                </c:pt>
                <c:pt idx="14">
                  <c:v>4.0877552632813776</c:v>
                </c:pt>
                <c:pt idx="15">
                  <c:v>4.162743876294166</c:v>
                </c:pt>
                <c:pt idx="16">
                  <c:v>4.8893345501407026</c:v>
                </c:pt>
                <c:pt idx="17">
                  <c:v>4.2562941751547356</c:v>
                </c:pt>
                <c:pt idx="18">
                  <c:v>4.4488065517161095</c:v>
                </c:pt>
                <c:pt idx="19">
                  <c:v>5.6839549505030318</c:v>
                </c:pt>
                <c:pt idx="20">
                  <c:v>6.2684578728163238</c:v>
                </c:pt>
                <c:pt idx="21">
                  <c:v>6.1390701334757738</c:v>
                </c:pt>
              </c:numCache>
            </c:numRef>
          </c:xVal>
          <c:yVal>
            <c:numRef>
              <c:f>'G8'!$AD$8:$AD$29</c:f>
              <c:numCache>
                <c:formatCode>General</c:formatCode>
                <c:ptCount val="22"/>
                <c:pt idx="0">
                  <c:v>0.5</c:v>
                </c:pt>
                <c:pt idx="1">
                  <c:v>1.5</c:v>
                </c:pt>
                <c:pt idx="2">
                  <c:v>2.5</c:v>
                </c:pt>
                <c:pt idx="3">
                  <c:v>3.5</c:v>
                </c:pt>
                <c:pt idx="4">
                  <c:v>4.5</c:v>
                </c:pt>
                <c:pt idx="5">
                  <c:v>5.5</c:v>
                </c:pt>
                <c:pt idx="6">
                  <c:v>6.5</c:v>
                </c:pt>
                <c:pt idx="7">
                  <c:v>7.5</c:v>
                </c:pt>
                <c:pt idx="8">
                  <c:v>8.5</c:v>
                </c:pt>
                <c:pt idx="9">
                  <c:v>9.5</c:v>
                </c:pt>
                <c:pt idx="10">
                  <c:v>10.5</c:v>
                </c:pt>
                <c:pt idx="11">
                  <c:v>11.5</c:v>
                </c:pt>
                <c:pt idx="12">
                  <c:v>12.5</c:v>
                </c:pt>
                <c:pt idx="13">
                  <c:v>13.5</c:v>
                </c:pt>
                <c:pt idx="14">
                  <c:v>14.5</c:v>
                </c:pt>
                <c:pt idx="15">
                  <c:v>15.5</c:v>
                </c:pt>
                <c:pt idx="16">
                  <c:v>16.5</c:v>
                </c:pt>
                <c:pt idx="17">
                  <c:v>17.5</c:v>
                </c:pt>
                <c:pt idx="18">
                  <c:v>18.5</c:v>
                </c:pt>
                <c:pt idx="19">
                  <c:v>19.5</c:v>
                </c:pt>
                <c:pt idx="20">
                  <c:v>20.5</c:v>
                </c:pt>
                <c:pt idx="21">
                  <c:v>21.5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8F37-4954-B71A-3D59818F7907}"/>
            </c:ext>
          </c:extLst>
        </c:ser>
        <c:ser>
          <c:idx val="0"/>
          <c:order val="2"/>
          <c:tx>
            <c:v>Variación</c:v>
          </c:tx>
          <c:spPr>
            <a:ln w="19050">
              <a:noFill/>
            </a:ln>
          </c:spPr>
          <c:marker>
            <c:spPr>
              <a:noFill/>
              <a:ln>
                <a:noFill/>
              </a:ln>
            </c:spPr>
          </c:marker>
          <c:xVal>
            <c:numRef>
              <c:f>'G8'!$AE$8:$AE$29</c:f>
              <c:numCache>
                <c:formatCode>General</c:formatCode>
                <c:ptCount val="22"/>
                <c:pt idx="0">
                  <c:v>11</c:v>
                </c:pt>
                <c:pt idx="1">
                  <c:v>11</c:v>
                </c:pt>
                <c:pt idx="2">
                  <c:v>11</c:v>
                </c:pt>
                <c:pt idx="3">
                  <c:v>11</c:v>
                </c:pt>
                <c:pt idx="4">
                  <c:v>11</c:v>
                </c:pt>
                <c:pt idx="5">
                  <c:v>11</c:v>
                </c:pt>
                <c:pt idx="6">
                  <c:v>11</c:v>
                </c:pt>
                <c:pt idx="7">
                  <c:v>11</c:v>
                </c:pt>
                <c:pt idx="8">
                  <c:v>11</c:v>
                </c:pt>
                <c:pt idx="9">
                  <c:v>11</c:v>
                </c:pt>
                <c:pt idx="10">
                  <c:v>11</c:v>
                </c:pt>
                <c:pt idx="11">
                  <c:v>11</c:v>
                </c:pt>
                <c:pt idx="12">
                  <c:v>11</c:v>
                </c:pt>
                <c:pt idx="13">
                  <c:v>11</c:v>
                </c:pt>
                <c:pt idx="14">
                  <c:v>11</c:v>
                </c:pt>
                <c:pt idx="15">
                  <c:v>11</c:v>
                </c:pt>
                <c:pt idx="16">
                  <c:v>11</c:v>
                </c:pt>
                <c:pt idx="17">
                  <c:v>11</c:v>
                </c:pt>
                <c:pt idx="18">
                  <c:v>11</c:v>
                </c:pt>
                <c:pt idx="19">
                  <c:v>11</c:v>
                </c:pt>
                <c:pt idx="20">
                  <c:v>11</c:v>
                </c:pt>
                <c:pt idx="21">
                  <c:v>11</c:v>
                </c:pt>
              </c:numCache>
            </c:numRef>
          </c:xVal>
          <c:yVal>
            <c:numRef>
              <c:f>'G8'!$AD$8:$AD$29</c:f>
              <c:numCache>
                <c:formatCode>General</c:formatCode>
                <c:ptCount val="22"/>
                <c:pt idx="0">
                  <c:v>0.5</c:v>
                </c:pt>
                <c:pt idx="1">
                  <c:v>1.5</c:v>
                </c:pt>
                <c:pt idx="2">
                  <c:v>2.5</c:v>
                </c:pt>
                <c:pt idx="3">
                  <c:v>3.5</c:v>
                </c:pt>
                <c:pt idx="4">
                  <c:v>4.5</c:v>
                </c:pt>
                <c:pt idx="5">
                  <c:v>5.5</c:v>
                </c:pt>
                <c:pt idx="6">
                  <c:v>6.5</c:v>
                </c:pt>
                <c:pt idx="7">
                  <c:v>7.5</c:v>
                </c:pt>
                <c:pt idx="8">
                  <c:v>8.5</c:v>
                </c:pt>
                <c:pt idx="9">
                  <c:v>9.5</c:v>
                </c:pt>
                <c:pt idx="10">
                  <c:v>10.5</c:v>
                </c:pt>
                <c:pt idx="11">
                  <c:v>11.5</c:v>
                </c:pt>
                <c:pt idx="12">
                  <c:v>12.5</c:v>
                </c:pt>
                <c:pt idx="13">
                  <c:v>13.5</c:v>
                </c:pt>
                <c:pt idx="14">
                  <c:v>14.5</c:v>
                </c:pt>
                <c:pt idx="15">
                  <c:v>15.5</c:v>
                </c:pt>
                <c:pt idx="16">
                  <c:v>16.5</c:v>
                </c:pt>
                <c:pt idx="17">
                  <c:v>17.5</c:v>
                </c:pt>
                <c:pt idx="18">
                  <c:v>18.5</c:v>
                </c:pt>
                <c:pt idx="19">
                  <c:v>19.5</c:v>
                </c:pt>
                <c:pt idx="20">
                  <c:v>20.5</c:v>
                </c:pt>
                <c:pt idx="21">
                  <c:v>21.5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8F37-4954-B71A-3D59818F79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10157583"/>
        <c:axId val="1510157103"/>
      </c:scatterChart>
      <c:catAx>
        <c:axId val="945952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000"/>
            </a:pPr>
            <a:endParaRPr lang="es-ES"/>
          </a:p>
        </c:txPr>
        <c:crossAx val="129700624"/>
        <c:crosses val="autoZero"/>
        <c:auto val="1"/>
        <c:lblAlgn val="ctr"/>
        <c:lblOffset val="100"/>
        <c:noMultiLvlLbl val="0"/>
      </c:catAx>
      <c:valAx>
        <c:axId val="129700624"/>
        <c:scaling>
          <c:orientation val="minMax"/>
          <c:max val="1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sz="1200"/>
            </a:pPr>
            <a:endParaRPr lang="es-ES"/>
          </a:p>
        </c:txPr>
        <c:crossAx val="94595216"/>
        <c:crosses val="autoZero"/>
        <c:crossBetween val="between"/>
        <c:majorUnit val="2"/>
      </c:valAx>
      <c:valAx>
        <c:axId val="1510157103"/>
        <c:scaling>
          <c:orientation val="minMax"/>
          <c:max val="22"/>
          <c:min val="0"/>
        </c:scaling>
        <c:delete val="1"/>
        <c:axPos val="r"/>
        <c:numFmt formatCode="General" sourceLinked="1"/>
        <c:majorTickMark val="out"/>
        <c:minorTickMark val="none"/>
        <c:tickLblPos val="nextTo"/>
        <c:crossAx val="1510157583"/>
        <c:crosses val="max"/>
        <c:crossBetween val="midCat"/>
        <c:majorUnit val="1"/>
      </c:valAx>
      <c:valAx>
        <c:axId val="1510157583"/>
        <c:scaling>
          <c:orientation val="minMax"/>
          <c:max val="10"/>
        </c:scaling>
        <c:delete val="1"/>
        <c:axPos val="t"/>
        <c:numFmt formatCode="0.00" sourceLinked="1"/>
        <c:majorTickMark val="out"/>
        <c:minorTickMark val="none"/>
        <c:tickLblPos val="nextTo"/>
        <c:crossAx val="1510157103"/>
        <c:crosses val="max"/>
        <c:crossBetween val="midCat"/>
      </c:valAx>
    </c:plotArea>
    <c:plotVisOnly val="1"/>
    <c:dispBlanksAs val="gap"/>
    <c:showDLblsOverMax val="0"/>
    <c:extLst/>
  </c:chart>
  <c:spPr>
    <a:noFill/>
    <a:ln w="9525" cap="flat" cmpd="sng" algn="ctr">
      <a:noFill/>
      <a:round/>
    </a:ln>
    <a:effectLst/>
  </c:spPr>
  <c:txPr>
    <a:bodyPr/>
    <a:lstStyle/>
    <a:p>
      <a:pPr>
        <a:defRPr sz="700">
          <a:solidFill>
            <a:schemeClr val="tx1">
              <a:lumMod val="65000"/>
              <a:lumOff val="35000"/>
            </a:schemeClr>
          </a:solidFill>
        </a:defRPr>
      </a:pPr>
      <a:endParaRPr lang="es-E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4808080050748402"/>
          <c:y val="3.0457710010660631E-2"/>
          <c:w val="0.49802489935219346"/>
          <c:h val="0.84622459860007815"/>
        </c:manualLayout>
      </c:layout>
      <c:barChart>
        <c:barDir val="bar"/>
        <c:grouping val="clustered"/>
        <c:varyColors val="0"/>
        <c:ser>
          <c:idx val="2"/>
          <c:order val="0"/>
          <c:tx>
            <c:strRef>
              <c:f>'G5'!$AC$8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>
                    <a:solidFill>
                      <a:schemeClr val="accent1"/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'G5'!$AA$9:$AA$28</c:f>
              <c:strCache>
                <c:ptCount val="20"/>
                <c:pt idx="0">
                  <c:v>C. de Madrid</c:v>
                </c:pt>
                <c:pt idx="1">
                  <c:v>La Rioja</c:v>
                </c:pt>
                <c:pt idx="2">
                  <c:v>Illes Balears</c:v>
                </c:pt>
                <c:pt idx="3">
                  <c:v>Andalucía</c:v>
                </c:pt>
                <c:pt idx="4">
                  <c:v>Castilla-La Mancha</c:v>
                </c:pt>
                <c:pt idx="5">
                  <c:v>C. Valenciana</c:v>
                </c:pt>
                <c:pt idx="6">
                  <c:v>Extremadura</c:v>
                </c:pt>
                <c:pt idx="7">
                  <c:v>Castilla y León</c:v>
                </c:pt>
                <c:pt idx="8">
                  <c:v>España</c:v>
                </c:pt>
                <c:pt idx="9">
                  <c:v>Aragón</c:v>
                </c:pt>
                <c:pt idx="10">
                  <c:v>C. F. de Navarra</c:v>
                </c:pt>
                <c:pt idx="11">
                  <c:v>Ceuta</c:v>
                </c:pt>
                <c:pt idx="12">
                  <c:v>Cataluña</c:v>
                </c:pt>
                <c:pt idx="13">
                  <c:v>R. de Murcia</c:v>
                </c:pt>
                <c:pt idx="14">
                  <c:v>P. de Asturias</c:v>
                </c:pt>
                <c:pt idx="15">
                  <c:v>Cantabria</c:v>
                </c:pt>
                <c:pt idx="16">
                  <c:v>País Vasco</c:v>
                </c:pt>
                <c:pt idx="17">
                  <c:v>Melilla</c:v>
                </c:pt>
                <c:pt idx="18">
                  <c:v>Galicia</c:v>
                </c:pt>
                <c:pt idx="19">
                  <c:v>Canarias</c:v>
                </c:pt>
              </c:strCache>
            </c:strRef>
          </c:cat>
          <c:val>
            <c:numRef>
              <c:f>'G5'!$AC$9:$AC$28</c:f>
              <c:numCache>
                <c:formatCode>0.0</c:formatCode>
                <c:ptCount val="20"/>
                <c:pt idx="0">
                  <c:v>4.9260019342677559</c:v>
                </c:pt>
                <c:pt idx="1">
                  <c:v>5.049617718472426</c:v>
                </c:pt>
                <c:pt idx="2">
                  <c:v>5.0711705858177387</c:v>
                </c:pt>
                <c:pt idx="3">
                  <c:v>5.3522681843540623</c:v>
                </c:pt>
                <c:pt idx="4">
                  <c:v>5.6859146527119382</c:v>
                </c:pt>
                <c:pt idx="5">
                  <c:v>5.7136731787831447</c:v>
                </c:pt>
                <c:pt idx="6">
                  <c:v>5.9040435611323341</c:v>
                </c:pt>
                <c:pt idx="7">
                  <c:v>5.9213012149779329</c:v>
                </c:pt>
                <c:pt idx="8">
                  <c:v>5.9355764335160162</c:v>
                </c:pt>
                <c:pt idx="9">
                  <c:v>5.9723037095597373</c:v>
                </c:pt>
                <c:pt idx="10">
                  <c:v>6.0683502504033715</c:v>
                </c:pt>
                <c:pt idx="11">
                  <c:v>6.1049910420439817</c:v>
                </c:pt>
                <c:pt idx="12">
                  <c:v>6.1446048401200954</c:v>
                </c:pt>
                <c:pt idx="13">
                  <c:v>6.806050389294767</c:v>
                </c:pt>
                <c:pt idx="14">
                  <c:v>6.8191324711763466</c:v>
                </c:pt>
                <c:pt idx="15">
                  <c:v>7.0317485866046612</c:v>
                </c:pt>
                <c:pt idx="16">
                  <c:v>7.2916357845229998</c:v>
                </c:pt>
                <c:pt idx="17">
                  <c:v>7.5552312439883949</c:v>
                </c:pt>
                <c:pt idx="18">
                  <c:v>7.579128077575553</c:v>
                </c:pt>
                <c:pt idx="19">
                  <c:v>8.2018576248569062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AC-47AE-B9AF-C48253C203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94595216"/>
        <c:axId val="129700624"/>
      </c:barChart>
      <c:scatterChart>
        <c:scatterStyle val="lineMarker"/>
        <c:varyColors val="0"/>
        <c:ser>
          <c:idx val="1"/>
          <c:order val="1"/>
          <c:tx>
            <c:strRef>
              <c:f>'G5'!$AB$8</c:f>
              <c:strCache>
                <c:ptCount val="1"/>
                <c:pt idx="0">
                  <c:v>2018</c:v>
                </c:pt>
              </c:strCache>
            </c:strRef>
          </c:tx>
          <c:spPr>
            <a:ln w="19050">
              <a:noFill/>
            </a:ln>
          </c:spPr>
          <c:marker>
            <c:symbol val="circle"/>
            <c:size val="5"/>
          </c:marker>
          <c:dLbls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>
                    <a:solidFill>
                      <a:schemeClr val="bg1"/>
                    </a:solidFill>
                  </a:defRPr>
                </a:pPr>
                <a:endParaRPr lang="es-ES"/>
              </a:p>
            </c:txPr>
            <c:dLblPos val="l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xVal>
            <c:numRef>
              <c:f>'G5'!$AB$9:$AB$28</c:f>
              <c:numCache>
                <c:formatCode>0.0</c:formatCode>
                <c:ptCount val="20"/>
                <c:pt idx="0">
                  <c:v>3.6083196862460554</c:v>
                </c:pt>
                <c:pt idx="1">
                  <c:v>3.5941877773907054</c:v>
                </c:pt>
                <c:pt idx="2">
                  <c:v>3.8569300338680361</c:v>
                </c:pt>
                <c:pt idx="3">
                  <c:v>3.7727850349117817</c:v>
                </c:pt>
                <c:pt idx="4">
                  <c:v>3.9823778028517864</c:v>
                </c:pt>
                <c:pt idx="5">
                  <c:v>3.8274928859097961</c:v>
                </c:pt>
                <c:pt idx="6">
                  <c:v>3.8348264201514985</c:v>
                </c:pt>
                <c:pt idx="7">
                  <c:v>3.9342820149937325</c:v>
                </c:pt>
                <c:pt idx="8">
                  <c:v>4.1190029320268904</c:v>
                </c:pt>
                <c:pt idx="9">
                  <c:v>4.0628050616941351</c:v>
                </c:pt>
                <c:pt idx="10">
                  <c:v>4.5287784057479668</c:v>
                </c:pt>
                <c:pt idx="11">
                  <c:v>4.2337430828160523</c:v>
                </c:pt>
                <c:pt idx="12">
                  <c:v>4.4877889338975416</c:v>
                </c:pt>
                <c:pt idx="13">
                  <c:v>4.4941534153871014</c:v>
                </c:pt>
                <c:pt idx="14">
                  <c:v>4.3939822395161974</c:v>
                </c:pt>
                <c:pt idx="15">
                  <c:v>4.7776917978610705</c:v>
                </c:pt>
                <c:pt idx="16">
                  <c:v>4.9856735624664958</c:v>
                </c:pt>
                <c:pt idx="17">
                  <c:v>4.2690463862463908</c:v>
                </c:pt>
                <c:pt idx="18">
                  <c:v>4.6231121125203316</c:v>
                </c:pt>
                <c:pt idx="19">
                  <c:v>5.0161085020872571</c:v>
                </c:pt>
              </c:numCache>
            </c:numRef>
          </c:xVal>
          <c:yVal>
            <c:numRef>
              <c:f>'G5'!$AE$9:$AE$28</c:f>
              <c:numCache>
                <c:formatCode>General</c:formatCode>
                <c:ptCount val="20"/>
                <c:pt idx="0">
                  <c:v>0.5</c:v>
                </c:pt>
                <c:pt idx="1">
                  <c:v>1.5</c:v>
                </c:pt>
                <c:pt idx="2">
                  <c:v>2.5</c:v>
                </c:pt>
                <c:pt idx="3">
                  <c:v>3.5</c:v>
                </c:pt>
                <c:pt idx="4">
                  <c:v>4.5</c:v>
                </c:pt>
                <c:pt idx="5">
                  <c:v>5.5</c:v>
                </c:pt>
                <c:pt idx="6">
                  <c:v>6.5</c:v>
                </c:pt>
                <c:pt idx="7">
                  <c:v>7.5</c:v>
                </c:pt>
                <c:pt idx="8">
                  <c:v>8.5</c:v>
                </c:pt>
                <c:pt idx="9">
                  <c:v>9.5</c:v>
                </c:pt>
                <c:pt idx="10">
                  <c:v>10.5</c:v>
                </c:pt>
                <c:pt idx="11">
                  <c:v>11.5</c:v>
                </c:pt>
                <c:pt idx="12">
                  <c:v>12.5</c:v>
                </c:pt>
                <c:pt idx="13">
                  <c:v>13.5</c:v>
                </c:pt>
                <c:pt idx="14">
                  <c:v>14.5</c:v>
                </c:pt>
                <c:pt idx="15">
                  <c:v>15.5</c:v>
                </c:pt>
                <c:pt idx="16">
                  <c:v>16.5</c:v>
                </c:pt>
                <c:pt idx="17">
                  <c:v>17.5</c:v>
                </c:pt>
                <c:pt idx="18">
                  <c:v>18.5</c:v>
                </c:pt>
                <c:pt idx="19">
                  <c:v>19.5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C0AC-47AE-B9AF-C48253C2031D}"/>
            </c:ext>
          </c:extLst>
        </c:ser>
        <c:ser>
          <c:idx val="0"/>
          <c:order val="2"/>
          <c:tx>
            <c:strRef>
              <c:f>'G5'!$AF$8</c:f>
              <c:strCache>
                <c:ptCount val="1"/>
                <c:pt idx="0">
                  <c:v>Eje variación</c:v>
                </c:pt>
              </c:strCache>
            </c:strRef>
          </c:tx>
          <c:spPr>
            <a:ln w="19050">
              <a:noFill/>
            </a:ln>
          </c:spPr>
          <c:marker>
            <c:spPr>
              <a:noFill/>
              <a:ln>
                <a:noFill/>
              </a:ln>
            </c:spPr>
          </c:marker>
          <c:dLbls>
            <c:dLbl>
              <c:idx val="0"/>
              <c:tx>
                <c:rich>
                  <a:bodyPr/>
                  <a:lstStyle/>
                  <a:p>
                    <a:fld id="{E8AFFA84-131E-4249-B1EC-CDD911664342}" type="CELLRANGE">
                      <a:rPr lang="en-US"/>
                      <a:pPr/>
                      <a:t>[CELLRANGE]</a:t>
                    </a:fld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1"/>
                </c:ext>
                <c:ext xmlns:c16="http://schemas.microsoft.com/office/drawing/2014/chart" uri="{C3380CC4-5D6E-409C-BE32-E72D297353CC}">
                  <c16:uniqueId val="{00000002-C0AC-47AE-B9AF-C48253C2031D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9B6AD22F-B52E-4E6E-931A-2002D637B5DF}" type="CELLRANGE">
                      <a:rPr lang="es-ES"/>
                      <a:pPr/>
                      <a:t>[CELLRANGE]</a:t>
                    </a:fld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3-C0AC-47AE-B9AF-C48253C2031D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B940EA20-315F-4C64-A2C7-1FA68DE8387B}" type="CELLRANGE">
                      <a:rPr lang="es-ES"/>
                      <a:pPr/>
                      <a:t>[CELLRANGE]</a:t>
                    </a:fld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4-C0AC-47AE-B9AF-C48253C2031D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1E75617C-05F2-4324-9C27-359B9FBDD2FF}" type="CELLRANGE">
                      <a:rPr lang="es-ES"/>
                      <a:pPr/>
                      <a:t>[CELLRANGE]</a:t>
                    </a:fld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5-C0AC-47AE-B9AF-C48253C2031D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8DDF43FE-9AFF-421E-8AD5-3EB7BA595922}" type="CELLRANGE">
                      <a:rPr lang="es-ES"/>
                      <a:pPr/>
                      <a:t>[CELLRANGE]</a:t>
                    </a:fld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6-C0AC-47AE-B9AF-C48253C2031D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B255F701-9796-48E0-A0FC-DC7FEEAFC571}" type="CELLRANGE">
                      <a:rPr lang="es-ES"/>
                      <a:pPr/>
                      <a:t>[CELLRANGE]</a:t>
                    </a:fld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7-C0AC-47AE-B9AF-C48253C2031D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D0F97CD6-69B0-4F94-88BA-C59A006FDA3F}" type="CELLRANGE">
                      <a:rPr lang="es-ES"/>
                      <a:pPr/>
                      <a:t>[CELLRANGE]</a:t>
                    </a:fld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8-C0AC-47AE-B9AF-C48253C2031D}"/>
                </c:ext>
              </c:extLst>
            </c:dLbl>
            <c:dLbl>
              <c:idx val="7"/>
              <c:tx>
                <c:rich>
                  <a:bodyPr/>
                  <a:lstStyle/>
                  <a:p>
                    <a:fld id="{ED2C263A-F235-4D26-A6B3-F76466A8FE3F}" type="CELLRANGE">
                      <a:rPr lang="es-ES"/>
                      <a:pPr/>
                      <a:t>[CELLRANGE]</a:t>
                    </a:fld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9-C0AC-47AE-B9AF-C48253C2031D}"/>
                </c:ext>
              </c:extLst>
            </c:dLbl>
            <c:dLbl>
              <c:idx val="8"/>
              <c:tx>
                <c:rich>
                  <a:bodyPr/>
                  <a:lstStyle/>
                  <a:p>
                    <a:fld id="{8BDDA57A-B43C-476F-8A89-7111E6CD4E3D}" type="CELLRANGE">
                      <a:rPr lang="es-ES"/>
                      <a:pPr/>
                      <a:t>[CELLRANGE]</a:t>
                    </a:fld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A-C0AC-47AE-B9AF-C48253C2031D}"/>
                </c:ext>
              </c:extLst>
            </c:dLbl>
            <c:dLbl>
              <c:idx val="9"/>
              <c:tx>
                <c:rich>
                  <a:bodyPr/>
                  <a:lstStyle/>
                  <a:p>
                    <a:fld id="{A1E7A74C-3603-46D3-A2C7-9339B26AEFF9}" type="CELLRANGE">
                      <a:rPr lang="es-ES"/>
                      <a:pPr/>
                      <a:t>[CELLRANGE]</a:t>
                    </a:fld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B-C0AC-47AE-B9AF-C48253C2031D}"/>
                </c:ext>
              </c:extLst>
            </c:dLbl>
            <c:dLbl>
              <c:idx val="10"/>
              <c:tx>
                <c:rich>
                  <a:bodyPr/>
                  <a:lstStyle/>
                  <a:p>
                    <a:fld id="{E94D391F-F5D0-4443-9FFA-4FA9A4A4248C}" type="CELLRANGE">
                      <a:rPr lang="es-ES"/>
                      <a:pPr/>
                      <a:t>[CELLRANGE]</a:t>
                    </a:fld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C-C0AC-47AE-B9AF-C48253C2031D}"/>
                </c:ext>
              </c:extLst>
            </c:dLbl>
            <c:dLbl>
              <c:idx val="11"/>
              <c:tx>
                <c:rich>
                  <a:bodyPr/>
                  <a:lstStyle/>
                  <a:p>
                    <a:fld id="{6218BEFE-6E40-49B4-AB7A-6EC0F23D232A}" type="CELLRANGE">
                      <a:rPr lang="es-ES"/>
                      <a:pPr/>
                      <a:t>[CELLRANGE]</a:t>
                    </a:fld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D-C0AC-47AE-B9AF-C48253C2031D}"/>
                </c:ext>
              </c:extLst>
            </c:dLbl>
            <c:dLbl>
              <c:idx val="12"/>
              <c:tx>
                <c:rich>
                  <a:bodyPr/>
                  <a:lstStyle/>
                  <a:p>
                    <a:fld id="{BDB467BF-EF2D-492E-9DA0-A5A90DC0EE87}" type="CELLRANGE">
                      <a:rPr lang="es-ES"/>
                      <a:pPr/>
                      <a:t>[CELLRANGE]</a:t>
                    </a:fld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E-C0AC-47AE-B9AF-C48253C2031D}"/>
                </c:ext>
              </c:extLst>
            </c:dLbl>
            <c:dLbl>
              <c:idx val="13"/>
              <c:tx>
                <c:rich>
                  <a:bodyPr/>
                  <a:lstStyle/>
                  <a:p>
                    <a:fld id="{4B026C40-5F3F-4FB3-8231-BC547F93FFAD}" type="CELLRANGE">
                      <a:rPr lang="es-ES"/>
                      <a:pPr/>
                      <a:t>[CELLRANGE]</a:t>
                    </a:fld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0F-C0AC-47AE-B9AF-C48253C2031D}"/>
                </c:ext>
              </c:extLst>
            </c:dLbl>
            <c:dLbl>
              <c:idx val="14"/>
              <c:tx>
                <c:rich>
                  <a:bodyPr/>
                  <a:lstStyle/>
                  <a:p>
                    <a:fld id="{1971A08A-8A3C-4FF2-B7AF-236C60C7CED4}" type="CELLRANGE">
                      <a:rPr lang="es-ES"/>
                      <a:pPr/>
                      <a:t>[CELLRANGE]</a:t>
                    </a:fld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0-C0AC-47AE-B9AF-C48253C2031D}"/>
                </c:ext>
              </c:extLst>
            </c:dLbl>
            <c:dLbl>
              <c:idx val="15"/>
              <c:tx>
                <c:rich>
                  <a:bodyPr/>
                  <a:lstStyle/>
                  <a:p>
                    <a:fld id="{10CBD5FA-D0F2-4B8A-98A8-0C85C2E6A355}" type="CELLRANGE">
                      <a:rPr lang="es-ES"/>
                      <a:pPr/>
                      <a:t>[CELLRANGE]</a:t>
                    </a:fld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1-C0AC-47AE-B9AF-C48253C2031D}"/>
                </c:ext>
              </c:extLst>
            </c:dLbl>
            <c:dLbl>
              <c:idx val="16"/>
              <c:tx>
                <c:rich>
                  <a:bodyPr/>
                  <a:lstStyle/>
                  <a:p>
                    <a:fld id="{81BE9226-3D51-4DF6-A107-94D6E6BAEC70}" type="CELLRANGE">
                      <a:rPr lang="es-ES"/>
                      <a:pPr/>
                      <a:t>[CELLRANGE]</a:t>
                    </a:fld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2-C0AC-47AE-B9AF-C48253C2031D}"/>
                </c:ext>
              </c:extLst>
            </c:dLbl>
            <c:dLbl>
              <c:idx val="17"/>
              <c:tx>
                <c:rich>
                  <a:bodyPr/>
                  <a:lstStyle/>
                  <a:p>
                    <a:fld id="{005738EB-427B-40B7-8DF4-78910DDF032C}" type="CELLRANGE">
                      <a:rPr lang="es-ES"/>
                      <a:pPr/>
                      <a:t>[CELLRANGE]</a:t>
                    </a:fld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3-C0AC-47AE-B9AF-C48253C2031D}"/>
                </c:ext>
              </c:extLst>
            </c:dLbl>
            <c:dLbl>
              <c:idx val="18"/>
              <c:tx>
                <c:rich>
                  <a:bodyPr/>
                  <a:lstStyle/>
                  <a:p>
                    <a:fld id="{F0641602-3AB4-4B99-8D20-1F3188B1E485}" type="CELLRANGE">
                      <a:rPr lang="es-ES"/>
                      <a:pPr/>
                      <a:t>[CELLRANGE]</a:t>
                    </a:fld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4-C0AC-47AE-B9AF-C48253C2031D}"/>
                </c:ext>
              </c:extLst>
            </c:dLbl>
            <c:dLbl>
              <c:idx val="19"/>
              <c:tx>
                <c:rich>
                  <a:bodyPr/>
                  <a:lstStyle/>
                  <a:p>
                    <a:fld id="{6D6B4B2E-D1EE-434E-A5E3-AFF057BAC01A}" type="CELLRANGE">
                      <a:rPr lang="es-ES"/>
                      <a:pPr/>
                      <a:t>[CELLRANGE]</a:t>
                    </a:fld>
                    <a:endParaRPr lang="es-ES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xForSave val="1"/>
                  <c15:showDataLabelsRange val="1"/>
                </c:ext>
                <c:ext xmlns:c16="http://schemas.microsoft.com/office/drawing/2014/chart" uri="{C3380CC4-5D6E-409C-BE32-E72D297353CC}">
                  <c16:uniqueId val="{00000015-C0AC-47AE-B9AF-C48253C2031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100" i="1">
                    <a:solidFill>
                      <a:srgbClr val="C00000"/>
                    </a:solidFill>
                  </a:defRPr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DataLabelsRange val="1"/>
                <c15:showLeaderLines val="1"/>
              </c:ext>
            </c:extLst>
          </c:dLbls>
          <c:xVal>
            <c:numRef>
              <c:f>'G5'!$AF$9:$AF$28</c:f>
              <c:numCache>
                <c:formatCode>0.0</c:formatCode>
                <c:ptCount val="20"/>
                <c:pt idx="0">
                  <c:v>9</c:v>
                </c:pt>
                <c:pt idx="1">
                  <c:v>9</c:v>
                </c:pt>
                <c:pt idx="2">
                  <c:v>9</c:v>
                </c:pt>
                <c:pt idx="3">
                  <c:v>9</c:v>
                </c:pt>
                <c:pt idx="4">
                  <c:v>9</c:v>
                </c:pt>
                <c:pt idx="5">
                  <c:v>9</c:v>
                </c:pt>
                <c:pt idx="6">
                  <c:v>9</c:v>
                </c:pt>
                <c:pt idx="7">
                  <c:v>9</c:v>
                </c:pt>
                <c:pt idx="8">
                  <c:v>9</c:v>
                </c:pt>
                <c:pt idx="9">
                  <c:v>9</c:v>
                </c:pt>
                <c:pt idx="10">
                  <c:v>9</c:v>
                </c:pt>
                <c:pt idx="11">
                  <c:v>9</c:v>
                </c:pt>
                <c:pt idx="12">
                  <c:v>9</c:v>
                </c:pt>
                <c:pt idx="13">
                  <c:v>9</c:v>
                </c:pt>
                <c:pt idx="14">
                  <c:v>9</c:v>
                </c:pt>
                <c:pt idx="15">
                  <c:v>9</c:v>
                </c:pt>
                <c:pt idx="16">
                  <c:v>9</c:v>
                </c:pt>
                <c:pt idx="17">
                  <c:v>9</c:v>
                </c:pt>
                <c:pt idx="18">
                  <c:v>9</c:v>
                </c:pt>
                <c:pt idx="19">
                  <c:v>9</c:v>
                </c:pt>
              </c:numCache>
            </c:numRef>
          </c:xVal>
          <c:yVal>
            <c:numRef>
              <c:f>'G5'!$AE$9:$AE$28</c:f>
              <c:numCache>
                <c:formatCode>General</c:formatCode>
                <c:ptCount val="20"/>
                <c:pt idx="0">
                  <c:v>0.5</c:v>
                </c:pt>
                <c:pt idx="1">
                  <c:v>1.5</c:v>
                </c:pt>
                <c:pt idx="2">
                  <c:v>2.5</c:v>
                </c:pt>
                <c:pt idx="3">
                  <c:v>3.5</c:v>
                </c:pt>
                <c:pt idx="4">
                  <c:v>4.5</c:v>
                </c:pt>
                <c:pt idx="5">
                  <c:v>5.5</c:v>
                </c:pt>
                <c:pt idx="6">
                  <c:v>6.5</c:v>
                </c:pt>
                <c:pt idx="7">
                  <c:v>7.5</c:v>
                </c:pt>
                <c:pt idx="8">
                  <c:v>8.5</c:v>
                </c:pt>
                <c:pt idx="9">
                  <c:v>9.5</c:v>
                </c:pt>
                <c:pt idx="10">
                  <c:v>10.5</c:v>
                </c:pt>
                <c:pt idx="11">
                  <c:v>11.5</c:v>
                </c:pt>
                <c:pt idx="12">
                  <c:v>12.5</c:v>
                </c:pt>
                <c:pt idx="13">
                  <c:v>13.5</c:v>
                </c:pt>
                <c:pt idx="14">
                  <c:v>14.5</c:v>
                </c:pt>
                <c:pt idx="15">
                  <c:v>15.5</c:v>
                </c:pt>
                <c:pt idx="16">
                  <c:v>16.5</c:v>
                </c:pt>
                <c:pt idx="17">
                  <c:v>17.5</c:v>
                </c:pt>
                <c:pt idx="18">
                  <c:v>18.5</c:v>
                </c:pt>
                <c:pt idx="19">
                  <c:v>19.5</c:v>
                </c:pt>
              </c:numCache>
            </c:numRef>
          </c:yVal>
          <c:smooth val="0"/>
          <c:extLst>
            <c:ext xmlns:c15="http://schemas.microsoft.com/office/drawing/2012/chart" uri="{02D57815-91ED-43cb-92C2-25804820EDAC}">
              <c15:datalabelsRange>
                <c15:f>'G5'!$AD$9:$AD$28</c15:f>
                <c15:dlblRangeCache>
                  <c:ptCount val="20"/>
                  <c:pt idx="0">
                    <c:v>+37%</c:v>
                  </c:pt>
                  <c:pt idx="1">
                    <c:v>+40%</c:v>
                  </c:pt>
                  <c:pt idx="2">
                    <c:v>+31%</c:v>
                  </c:pt>
                  <c:pt idx="3">
                    <c:v>+42%</c:v>
                  </c:pt>
                  <c:pt idx="4">
                    <c:v>+43%</c:v>
                  </c:pt>
                  <c:pt idx="5">
                    <c:v>+49%</c:v>
                  </c:pt>
                  <c:pt idx="6">
                    <c:v>+54%</c:v>
                  </c:pt>
                  <c:pt idx="7">
                    <c:v>+51%</c:v>
                  </c:pt>
                  <c:pt idx="8">
                    <c:v>+44%</c:v>
                  </c:pt>
                  <c:pt idx="9">
                    <c:v>+47%</c:v>
                  </c:pt>
                  <c:pt idx="10">
                    <c:v>+34%</c:v>
                  </c:pt>
                  <c:pt idx="11">
                    <c:v>+44%</c:v>
                  </c:pt>
                  <c:pt idx="12">
                    <c:v>+37%</c:v>
                  </c:pt>
                  <c:pt idx="13">
                    <c:v>+51%</c:v>
                  </c:pt>
                  <c:pt idx="14">
                    <c:v>+55%</c:v>
                  </c:pt>
                  <c:pt idx="15">
                    <c:v>+47%</c:v>
                  </c:pt>
                  <c:pt idx="16">
                    <c:v>+46%</c:v>
                  </c:pt>
                  <c:pt idx="17">
                    <c:v>+77%</c:v>
                  </c:pt>
                  <c:pt idx="18">
                    <c:v>+64%</c:v>
                  </c:pt>
                  <c:pt idx="19">
                    <c:v>+64%</c:v>
                  </c:pt>
                </c15:dlblRangeCache>
              </c15:datalabelsRange>
            </c:ext>
            <c:ext xmlns:c16="http://schemas.microsoft.com/office/drawing/2014/chart" uri="{C3380CC4-5D6E-409C-BE32-E72D297353CC}">
              <c16:uniqueId val="{00000016-C0AC-47AE-B9AF-C48253C203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10157583"/>
        <c:axId val="1510157103"/>
      </c:scatterChart>
      <c:catAx>
        <c:axId val="945952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100"/>
            </a:pPr>
            <a:endParaRPr lang="es-ES"/>
          </a:p>
        </c:txPr>
        <c:crossAx val="129700624"/>
        <c:crosses val="autoZero"/>
        <c:auto val="1"/>
        <c:lblAlgn val="ctr"/>
        <c:lblOffset val="100"/>
        <c:noMultiLvlLbl val="0"/>
      </c:catAx>
      <c:valAx>
        <c:axId val="1297006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es-ES"/>
          </a:p>
        </c:txPr>
        <c:crossAx val="94595216"/>
        <c:crosses val="autoZero"/>
        <c:crossBetween val="between"/>
        <c:majorUnit val="2"/>
      </c:valAx>
      <c:valAx>
        <c:axId val="1510157103"/>
        <c:scaling>
          <c:orientation val="minMax"/>
          <c:max val="20"/>
          <c:min val="0"/>
        </c:scaling>
        <c:delete val="1"/>
        <c:axPos val="r"/>
        <c:numFmt formatCode="General" sourceLinked="1"/>
        <c:majorTickMark val="out"/>
        <c:minorTickMark val="none"/>
        <c:tickLblPos val="nextTo"/>
        <c:crossAx val="1510157583"/>
        <c:crosses val="max"/>
        <c:crossBetween val="midCat"/>
        <c:majorUnit val="1"/>
      </c:valAx>
      <c:valAx>
        <c:axId val="1510157583"/>
        <c:scaling>
          <c:orientation val="minMax"/>
          <c:max val="8"/>
        </c:scaling>
        <c:delete val="1"/>
        <c:axPos val="t"/>
        <c:numFmt formatCode="0.0" sourceLinked="1"/>
        <c:majorTickMark val="out"/>
        <c:minorTickMark val="none"/>
        <c:tickLblPos val="nextTo"/>
        <c:crossAx val="1510157103"/>
        <c:crosses val="max"/>
        <c:crossBetween val="midCat"/>
      </c:valAx>
    </c:plotArea>
    <c:plotVisOnly val="1"/>
    <c:dispBlanksAs val="gap"/>
    <c:showDLblsOverMax val="0"/>
    <c:extLst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700">
          <a:solidFill>
            <a:schemeClr val="tx1">
              <a:lumMod val="65000"/>
              <a:lumOff val="35000"/>
            </a:schemeClr>
          </a:solidFill>
        </a:defRPr>
      </a:pPr>
      <a:endParaRPr lang="es-ES"/>
    </a:p>
  </c:txPr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0.18625</cdr:x>
      <cdr:y>0.49804</cdr:y>
    </cdr:from>
    <cdr:to>
      <cdr:x>0.95365</cdr:x>
      <cdr:y>0.53499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id="{B6167D04-9BEC-BDB1-2003-92F31340CFAA}"/>
            </a:ext>
          </a:extLst>
        </cdr:cNvPr>
        <cdr:cNvSpPr txBox="1"/>
      </cdr:nvSpPr>
      <cdr:spPr>
        <a:xfrm xmlns:a="http://schemas.openxmlformats.org/drawingml/2006/main">
          <a:off x="506776" y="1968675"/>
          <a:ext cx="2087998" cy="146059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ysClr val="windowText" lastClr="000000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s-ES" sz="110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0.18625</cdr:x>
      <cdr:y>0.49804</cdr:y>
    </cdr:from>
    <cdr:to>
      <cdr:x>0.95365</cdr:x>
      <cdr:y>0.53499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id="{B6167D04-9BEC-BDB1-2003-92F31340CFAA}"/>
            </a:ext>
          </a:extLst>
        </cdr:cNvPr>
        <cdr:cNvSpPr txBox="1"/>
      </cdr:nvSpPr>
      <cdr:spPr>
        <a:xfrm xmlns:a="http://schemas.openxmlformats.org/drawingml/2006/main">
          <a:off x="506776" y="1968675"/>
          <a:ext cx="2087998" cy="146059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ysClr val="windowText" lastClr="000000"/>
          </a:solidFill>
        </a:ln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s-ES" sz="110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BF75D91C-9CC8-234A-B795-50132B5C289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1543" cy="344091"/>
          </a:xfrm>
          <a:prstGeom prst="rect">
            <a:avLst/>
          </a:prstGeom>
        </p:spPr>
        <p:txBody>
          <a:bodyPr vert="horz" lIns="95893" tIns="47947" rIns="95893" bIns="47947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3D97675-62F5-96F0-B542-5DC68B926A5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22799" y="1"/>
            <a:ext cx="4301543" cy="344091"/>
          </a:xfrm>
          <a:prstGeom prst="rect">
            <a:avLst/>
          </a:prstGeom>
        </p:spPr>
        <p:txBody>
          <a:bodyPr vert="horz" lIns="95893" tIns="47947" rIns="95893" bIns="47947" rtlCol="0"/>
          <a:lstStyle>
            <a:lvl1pPr algn="r">
              <a:defRPr sz="1200"/>
            </a:lvl1pPr>
          </a:lstStyle>
          <a:p>
            <a:fld id="{170697D8-99CD-405E-A011-35356CC6D390}" type="datetimeFigureOut">
              <a:rPr lang="es-ES" smtClean="0"/>
              <a:t>08/07/2026</a:t>
            </a:fld>
            <a:endParaRPr lang="es-ES" dirty="0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BA34224-4371-477A-1EFA-B731AF4DD5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6513911"/>
            <a:ext cx="4301543" cy="344090"/>
          </a:xfrm>
          <a:prstGeom prst="rect">
            <a:avLst/>
          </a:prstGeom>
        </p:spPr>
        <p:txBody>
          <a:bodyPr vert="horz" lIns="95893" tIns="47947" rIns="95893" bIns="47947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B2D654C-05C6-68F6-E463-BBFE11F81AA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22799" y="6513911"/>
            <a:ext cx="4301543" cy="344090"/>
          </a:xfrm>
          <a:prstGeom prst="rect">
            <a:avLst/>
          </a:prstGeom>
        </p:spPr>
        <p:txBody>
          <a:bodyPr vert="horz" lIns="95893" tIns="47947" rIns="95893" bIns="47947" rtlCol="0" anchor="b"/>
          <a:lstStyle>
            <a:lvl1pPr algn="r">
              <a:defRPr sz="1200"/>
            </a:lvl1pPr>
          </a:lstStyle>
          <a:p>
            <a:fld id="{2846F8ED-59F9-4C3C-88F5-69FD983505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407518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1543" cy="344091"/>
          </a:xfrm>
          <a:prstGeom prst="rect">
            <a:avLst/>
          </a:prstGeom>
        </p:spPr>
        <p:txBody>
          <a:bodyPr vert="horz" lIns="95893" tIns="47947" rIns="95893" bIns="47947" rtlCol="0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622799" y="1"/>
            <a:ext cx="4301543" cy="344091"/>
          </a:xfrm>
          <a:prstGeom prst="rect">
            <a:avLst/>
          </a:prstGeom>
        </p:spPr>
        <p:txBody>
          <a:bodyPr vert="horz" lIns="95893" tIns="47947" rIns="95893" bIns="47947" rtlCol="0"/>
          <a:lstStyle>
            <a:lvl1pPr algn="r">
              <a:defRPr sz="1200"/>
            </a:lvl1pPr>
          </a:lstStyle>
          <a:p>
            <a:fld id="{56801805-B7EB-4C42-AE06-7C513CC288F9}" type="datetimeFigureOut">
              <a:rPr lang="es-ES" smtClean="0"/>
              <a:t>08/07/2026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905125" y="857250"/>
            <a:ext cx="4116388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893" tIns="47947" rIns="95893" bIns="47947" rtlCol="0" anchor="ctr"/>
          <a:lstStyle/>
          <a:p>
            <a:endParaRPr lang="es-ES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92664" y="3300413"/>
            <a:ext cx="7941310" cy="2700338"/>
          </a:xfrm>
          <a:prstGeom prst="rect">
            <a:avLst/>
          </a:prstGeom>
        </p:spPr>
        <p:txBody>
          <a:bodyPr vert="horz" lIns="95893" tIns="47947" rIns="95893" bIns="47947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1" y="6513911"/>
            <a:ext cx="4301543" cy="344090"/>
          </a:xfrm>
          <a:prstGeom prst="rect">
            <a:avLst/>
          </a:prstGeom>
        </p:spPr>
        <p:txBody>
          <a:bodyPr vert="horz" lIns="95893" tIns="47947" rIns="95893" bIns="47947" rtlCol="0" anchor="b"/>
          <a:lstStyle>
            <a:lvl1pPr algn="l">
              <a:defRPr sz="1200"/>
            </a:lvl1pPr>
          </a:lstStyle>
          <a:p>
            <a:endParaRPr lang="es-ES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622799" y="6513911"/>
            <a:ext cx="4301543" cy="344090"/>
          </a:xfrm>
          <a:prstGeom prst="rect">
            <a:avLst/>
          </a:prstGeom>
        </p:spPr>
        <p:txBody>
          <a:bodyPr vert="horz" lIns="95893" tIns="47947" rIns="95893" bIns="47947" rtlCol="0" anchor="b"/>
          <a:lstStyle>
            <a:lvl1pPr algn="r">
              <a:defRPr sz="1200"/>
            </a:lvl1pPr>
          </a:lstStyle>
          <a:p>
            <a:fld id="{2B74BA2B-3213-4E0A-B8E2-38DC42688390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49487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4BA2B-3213-4E0A-B8E2-38DC42688390}" type="slidenum">
              <a:rPr lang="es-ES" smtClean="0"/>
              <a:t>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209096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905125" y="857250"/>
            <a:ext cx="4116388" cy="23145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4BA2B-3213-4E0A-B8E2-38DC42688390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37987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905125" y="857250"/>
            <a:ext cx="4116388" cy="23145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4BA2B-3213-4E0A-B8E2-38DC42688390}" type="slidenum">
              <a:rPr lang="es-ES" smtClean="0"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646545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905125" y="857250"/>
            <a:ext cx="4116388" cy="23145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Poner foco que continuamos la colaboración con IVIE y seguimos analizando la evolución de la IT en España- ahora estamos analizando los datos de 2024.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4BA2B-3213-4E0A-B8E2-38DC42688390}" type="slidenum">
              <a:rPr lang="es-ES" smtClean="0"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96857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905125" y="857250"/>
            <a:ext cx="4116388" cy="23145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58929">
              <a:defRPr/>
            </a:pPr>
            <a:r>
              <a:rPr lang="es-ES" dirty="0"/>
              <a:t>Que lideramos el ABS en Europa ya no lo decimos solo nosotros, lo confirma tanto el Banco de España como la OCDE en su informe económico de España…</a:t>
            </a:r>
          </a:p>
          <a:p>
            <a:pPr defTabSz="958929">
              <a:defRPr/>
            </a:pPr>
            <a:r>
              <a:rPr lang="es-ES" dirty="0"/>
              <a:t>es eso de recibo, y que empeoremos tanto más que la media Europea??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4BA2B-3213-4E0A-B8E2-38DC4268839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41535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905125" y="857250"/>
            <a:ext cx="4116388" cy="23145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4BA2B-3213-4E0A-B8E2-38DC42688390}" type="slidenum">
              <a:rPr lang="es-ES" smtClean="0"/>
              <a:t>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3633884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905125" y="857250"/>
            <a:ext cx="4116388" cy="23145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4BA2B-3213-4E0A-B8E2-38DC42688390}" type="slidenum">
              <a:rPr lang="es-ES" smtClean="0"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71298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DATOS DE 2024 actualizados, ojo ahora en 2024 la peor provincia es de Las Palmas . </a:t>
            </a:r>
            <a:r>
              <a:rPr lang="es-ES" dirty="0" err="1"/>
              <a:t>Jaen</a:t>
            </a:r>
            <a:r>
              <a:rPr lang="es-ES" dirty="0"/>
              <a:t> con mejor dato 4,40%. Murcia por encima de la media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4BA2B-3213-4E0A-B8E2-38DC42688390}" type="slidenum">
              <a:rPr lang="es-ES" smtClean="0"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395301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905125" y="857250"/>
            <a:ext cx="4116388" cy="23145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4BA2B-3213-4E0A-B8E2-38DC42688390}" type="slidenum">
              <a:rPr lang="es-ES" smtClean="0"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354421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4BA2B-3213-4E0A-B8E2-38DC42688390}" type="slidenum">
              <a:rPr lang="es-ES" smtClean="0"/>
              <a:t>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6591935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4BA2B-3213-4E0A-B8E2-38DC42688390}" type="slidenum">
              <a:rPr lang="es-ES" smtClean="0"/>
              <a:t>10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469784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4BA2B-3213-4E0A-B8E2-38DC42688390}" type="slidenum">
              <a:rPr lang="es-ES" smtClean="0"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206246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4BA2B-3213-4E0A-B8E2-38DC42688390}" type="slidenum">
              <a:rPr lang="es-ES" smtClean="0"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4792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4BA2B-3213-4E0A-B8E2-38DC42688390}" type="slidenum">
              <a:rPr lang="es-ES" smtClean="0"/>
              <a:t>13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115418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4BA2B-3213-4E0A-B8E2-38DC42688390}" type="slidenum">
              <a:rPr lang="es-ES" smtClean="0"/>
              <a:t>14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883555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Barcelona una de las provincias con mayor % de repetidores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4BA2B-3213-4E0A-B8E2-38DC42688390}" type="slidenum">
              <a:rPr lang="es-ES" smtClean="0"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947275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4BA2B-3213-4E0A-B8E2-38DC42688390}" type="slidenum">
              <a:rPr lang="es-ES" smtClean="0"/>
              <a:t>16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585697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4BA2B-3213-4E0A-B8E2-38DC42688390}" type="slidenum">
              <a:rPr lang="es-ES" smtClean="0"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306106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628309-EC2A-0B01-9D91-555C3ADAC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C219E2A-8E1F-EF17-6453-45D6E1C758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81F9178-07EF-F5B6-7DB5-1C1B20C86E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1509F6D-E1BF-1839-EAC9-E7A3CFAC7B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4BA2B-3213-4E0A-B8E2-38DC42688390}" type="slidenum">
              <a:rPr lang="es-ES" smtClean="0"/>
              <a:t>18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03076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905125" y="857250"/>
            <a:ext cx="4116388" cy="23145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4BA2B-3213-4E0A-B8E2-38DC42688390}" type="slidenum">
              <a:rPr lang="es-ES" smtClean="0"/>
              <a:t>19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976041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Explicar la comparativa de los informes, pero en el fondo decir que se trata de conclusiones complementarias y juntos conforman un análisis solido y soluciones a abordar. AIREF confirma nuestras conclusiones, `pone el foco en la normativa cada vez más garantista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4BA2B-3213-4E0A-B8E2-38DC42688390}" type="slidenum">
              <a:rPr lang="es-ES" smtClean="0"/>
              <a:t>23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736394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Lo confirma el estudio De AIREF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4BA2B-3213-4E0A-B8E2-38DC42688390}" type="slidenum">
              <a:rPr lang="es-ES" smtClean="0"/>
              <a:t>25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46752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DF406A2F-6416-9594-F71B-687D4366D0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"/>
            <a:ext cx="12192000" cy="6857999"/>
          </a:xfrm>
          <a:prstGeom prst="rect">
            <a:avLst/>
          </a:prstGeom>
        </p:spPr>
      </p:pic>
      <p:pic>
        <p:nvPicPr>
          <p:cNvPr id="7" name="Imagen 6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810762B8-85B4-4C1C-B927-BD9F9808C8E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276" y="209495"/>
            <a:ext cx="2762665" cy="610984"/>
          </a:xfrm>
          <a:prstGeom prst="rect">
            <a:avLst/>
          </a:prstGeom>
        </p:spPr>
      </p:pic>
      <p:pic>
        <p:nvPicPr>
          <p:cNvPr id="9" name="Imagen 8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F4CC8F03-5CD7-4A2D-BF70-2B601024E5B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165" y="209495"/>
            <a:ext cx="1296883" cy="610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022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FABAF031-E8D8-491D-A9D1-791D77964719}"/>
              </a:ext>
            </a:extLst>
          </p:cNvPr>
          <p:cNvSpPr/>
          <p:nvPr userDrawn="1"/>
        </p:nvSpPr>
        <p:spPr>
          <a:xfrm>
            <a:off x="-4654" y="1050"/>
            <a:ext cx="3600000" cy="360000"/>
          </a:xfrm>
          <a:prstGeom prst="rect">
            <a:avLst/>
          </a:prstGeom>
          <a:solidFill>
            <a:srgbClr val="124D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Reflexiones</a:t>
            </a:r>
            <a:r>
              <a:rPr lang="es-E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Estudio </a:t>
            </a:r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Arial" panose="020B0604020202020204" pitchFamily="34" charset="0"/>
              </a:rPr>
              <a:t>uA</a:t>
            </a:r>
            <a:r>
              <a:rPr lang="es-ES" sz="11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s-ES" sz="1400" b="1" spc="75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Arial" panose="020B0604020202020204" pitchFamily="34" charset="0"/>
              </a:rPr>
              <a:t>Ivie</a:t>
            </a:r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IT España</a:t>
            </a:r>
          </a:p>
        </p:txBody>
      </p:sp>
      <p:sp>
        <p:nvSpPr>
          <p:cNvPr id="7" name="Google Shape;92;p9">
            <a:extLst>
              <a:ext uri="{FF2B5EF4-FFF2-40B4-BE49-F238E27FC236}">
                <a16:creationId xmlns:a16="http://schemas.microsoft.com/office/drawing/2014/main" id="{40F7C0D9-7098-4CB0-845F-20752FA03B8D}"/>
              </a:ext>
            </a:extLst>
          </p:cNvPr>
          <p:cNvSpPr txBox="1">
            <a:spLocks/>
          </p:cNvSpPr>
          <p:nvPr userDrawn="1"/>
        </p:nvSpPr>
        <p:spPr>
          <a:xfrm>
            <a:off x="11595219" y="6441778"/>
            <a:ext cx="576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Raleway" panose="020B0604020202020204" charset="0"/>
                <a:ea typeface="Lato"/>
                <a:cs typeface="Lato"/>
                <a:sym typeface="Lato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algn="ctr"/>
            <a:fld id="{00000000-1234-1234-1234-123412341234}" type="slidenum">
              <a:rPr lang="es-ES" sz="14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‹Nº›</a:t>
            </a:fld>
            <a:endParaRPr lang="es-ES" sz="14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59722B2-A74D-412A-8B2E-2D8A875F9C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798111" y="5416127"/>
            <a:ext cx="664543" cy="2346203"/>
          </a:xfrm>
          <a:prstGeom prst="rect">
            <a:avLst/>
          </a:prstGeom>
          <a:effectLst/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6F8E6A9-03BB-4C11-8839-761ACF55848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2063" y="6379367"/>
            <a:ext cx="795666" cy="4197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12453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eño personalizad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2652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dissolve/>
      </p:transition>
    </mc:Choice>
    <mc:Fallback xmlns="">
      <p:transition spd="slow">
        <p:dissolv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vie+u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FABAF031-E8D8-491D-A9D1-791D77964719}"/>
              </a:ext>
            </a:extLst>
          </p:cNvPr>
          <p:cNvSpPr/>
          <p:nvPr userDrawn="1"/>
        </p:nvSpPr>
        <p:spPr>
          <a:xfrm>
            <a:off x="-4654" y="1050"/>
            <a:ext cx="3708000" cy="360000"/>
          </a:xfrm>
          <a:prstGeom prst="rect">
            <a:avLst/>
          </a:prstGeom>
          <a:solidFill>
            <a:srgbClr val="D98208"/>
          </a:solidFill>
          <a:ln>
            <a:noFill/>
          </a:ln>
          <a:effectLst>
            <a:outerShdw blurRad="292100" dist="139700" dir="2700000" algn="tl" rotWithShape="0">
              <a:schemeClr val="tx1">
                <a:lumMod val="50000"/>
                <a:lumOff val="50000"/>
                <a:alpha val="6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  <a:r>
              <a:rPr lang="es-E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Estudio </a:t>
            </a:r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Arial" panose="020B0604020202020204" pitchFamily="34" charset="0"/>
              </a:rPr>
              <a:t>uA</a:t>
            </a:r>
            <a:r>
              <a:rPr lang="es-ES" sz="11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r>
              <a:rPr lang="es-ES" sz="1400" b="1" spc="75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Arial" panose="020B0604020202020204" pitchFamily="34" charset="0"/>
              </a:rPr>
              <a:t>Ivie</a:t>
            </a:r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IT España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5D8FCAC-1B0D-4FF9-BA63-CB718A0999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1652" y="6379367"/>
            <a:ext cx="795666" cy="4197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C5C11132-77E4-4C3A-8EDB-7023730788D7}"/>
              </a:ext>
            </a:extLst>
          </p:cNvPr>
          <p:cNvSpPr txBox="1"/>
          <p:nvPr userDrawn="1"/>
        </p:nvSpPr>
        <p:spPr>
          <a:xfrm>
            <a:off x="8844218" y="6467188"/>
            <a:ext cx="281773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900" b="1" u="sng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Fuente</a:t>
            </a:r>
            <a:r>
              <a:rPr lang="es-ES" sz="900" b="1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s-ES" sz="1000" b="1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Sala Segura MISSM</a:t>
            </a:r>
            <a:br>
              <a:rPr lang="es-ES" sz="900" b="1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900" i="1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elaboración </a:t>
            </a:r>
            <a:r>
              <a:rPr lang="es-ES" sz="900" b="1" dirty="0">
                <a:solidFill>
                  <a:srgbClr val="124D91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lvie</a:t>
            </a:r>
            <a:r>
              <a:rPr lang="es-ES" sz="900" b="1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r>
              <a:rPr lang="es-ES" sz="900" b="1" i="1" dirty="0">
                <a:solidFill>
                  <a:srgbClr val="FF124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umi</a:t>
            </a:r>
            <a:r>
              <a:rPr lang="es-ES" sz="900" b="1" i="1" dirty="0">
                <a:solidFill>
                  <a:srgbClr val="124D9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vale Activa</a:t>
            </a:r>
            <a:endParaRPr lang="es-ES" sz="1200" i="1" dirty="0">
              <a:solidFill>
                <a:srgbClr val="124D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641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DF406A2F-6416-9594-F71B-687D4366D0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"/>
            <a:ext cx="12192000" cy="6857999"/>
          </a:xfrm>
          <a:prstGeom prst="rect">
            <a:avLst/>
          </a:prstGeom>
        </p:spPr>
      </p:pic>
      <p:pic>
        <p:nvPicPr>
          <p:cNvPr id="7" name="Imagen 6" descr="Imagen que contiene Logotipo&#10;&#10;Descripción generada automáticamente">
            <a:extLst>
              <a:ext uri="{FF2B5EF4-FFF2-40B4-BE49-F238E27FC236}">
                <a16:creationId xmlns:a16="http://schemas.microsoft.com/office/drawing/2014/main" id="{810762B8-85B4-4C1C-B927-BD9F9808C8E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276" y="209495"/>
            <a:ext cx="2762665" cy="610984"/>
          </a:xfrm>
          <a:prstGeom prst="rect">
            <a:avLst/>
          </a:prstGeom>
        </p:spPr>
      </p:pic>
      <p:pic>
        <p:nvPicPr>
          <p:cNvPr id="9" name="Imagen 8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F4CC8F03-5CD7-4A2D-BF70-2B601024E5B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165" y="209495"/>
            <a:ext cx="1296883" cy="610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60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FABAF031-E8D8-491D-A9D1-791D77964719}"/>
              </a:ext>
            </a:extLst>
          </p:cNvPr>
          <p:cNvSpPr/>
          <p:nvPr userDrawn="1"/>
        </p:nvSpPr>
        <p:spPr>
          <a:xfrm>
            <a:off x="-4654" y="1050"/>
            <a:ext cx="3600000" cy="360000"/>
          </a:xfrm>
          <a:prstGeom prst="rect">
            <a:avLst/>
          </a:prstGeom>
          <a:solidFill>
            <a:srgbClr val="124D9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Reflexiones</a:t>
            </a:r>
            <a:r>
              <a:rPr lang="es-E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Estudio </a:t>
            </a:r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Arial" panose="020B0604020202020204" pitchFamily="34" charset="0"/>
              </a:rPr>
              <a:t>uA</a:t>
            </a:r>
            <a:r>
              <a:rPr lang="es-ES" sz="11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s-ES" sz="1400" b="1" spc="75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Arial" panose="020B0604020202020204" pitchFamily="34" charset="0"/>
              </a:rPr>
              <a:t>Ivie</a:t>
            </a:r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IT España</a:t>
            </a:r>
          </a:p>
        </p:txBody>
      </p:sp>
      <p:sp>
        <p:nvSpPr>
          <p:cNvPr id="7" name="Google Shape;92;p9">
            <a:extLst>
              <a:ext uri="{FF2B5EF4-FFF2-40B4-BE49-F238E27FC236}">
                <a16:creationId xmlns:a16="http://schemas.microsoft.com/office/drawing/2014/main" id="{40F7C0D9-7098-4CB0-845F-20752FA03B8D}"/>
              </a:ext>
            </a:extLst>
          </p:cNvPr>
          <p:cNvSpPr txBox="1">
            <a:spLocks/>
          </p:cNvSpPr>
          <p:nvPr userDrawn="1"/>
        </p:nvSpPr>
        <p:spPr>
          <a:xfrm>
            <a:off x="11595219" y="6485322"/>
            <a:ext cx="576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Raleway" panose="020B0604020202020204" charset="0"/>
                <a:ea typeface="Lato"/>
                <a:cs typeface="Lato"/>
                <a:sym typeface="Lato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algn="ctr"/>
            <a:fld id="{00000000-1234-1234-1234-123412341234}" type="slidenum">
              <a:rPr lang="es-ES" sz="12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pPr algn="ctr"/>
              <a:t>‹Nº›</a:t>
            </a:fld>
            <a:endParaRPr lang="es-ES" sz="12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anose="020B0502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F59722B2-A74D-412A-8B2E-2D8A875F9C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798111" y="5416127"/>
            <a:ext cx="664543" cy="2346203"/>
          </a:xfrm>
          <a:prstGeom prst="rect">
            <a:avLst/>
          </a:prstGeom>
          <a:effectLst/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7BBD6D0-380E-4115-83AC-F9CEBB5075F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000"/>
                    </a14:imgEffect>
                    <a14:imgEffect>
                      <a14:brightnessContrast contras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9553" y="6379367"/>
            <a:ext cx="795666" cy="419721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2FC8945-571F-43E9-94F5-5D9F5D918F9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6000"/>
                    </a14:imgEffect>
                    <a14:imgEffect>
                      <a14:brightnessContrast contras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9553" y="6379367"/>
            <a:ext cx="795666" cy="419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700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90A68D43-5C66-D3DE-8C2F-1AABC795FC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"/>
            <a:ext cx="12192000" cy="6857999"/>
          </a:xfrm>
          <a:prstGeom prst="rect">
            <a:avLst/>
          </a:prstGeom>
        </p:spPr>
      </p:pic>
      <p:pic>
        <p:nvPicPr>
          <p:cNvPr id="11" name="Imagen 10" descr="Un dibujo de una cara feliz&#10;&#10;Descripción generada automáticamente con confianza baja">
            <a:extLst>
              <a:ext uri="{FF2B5EF4-FFF2-40B4-BE49-F238E27FC236}">
                <a16:creationId xmlns:a16="http://schemas.microsoft.com/office/drawing/2014/main" id="{181BD0C1-4EC7-59FE-4FB4-CC3F624740C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6299" y="6381456"/>
            <a:ext cx="816000" cy="28469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7AFDC9F-E82B-421E-A8F4-537A4505950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5400000">
            <a:off x="798111" y="5416127"/>
            <a:ext cx="664543" cy="234620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655535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2281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6" r:id="rId3"/>
    <p:sldLayoutId id="2147483687" r:id="rId4"/>
  </p:sldLayoutIdLst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7024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</p:sldLayoutIdLst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57C2C9-693B-A43E-9478-5B3C14765AA9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917700" y="1836945"/>
            <a:ext cx="8356600" cy="2318872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 anchor="ctr" anchorCtr="0">
            <a:noAutofit/>
          </a:bodyPr>
          <a:lstStyle/>
          <a:p>
            <a:pPr algn="ctr"/>
            <a:r>
              <a:rPr lang="es-ES" sz="36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Reflexiones</a:t>
            </a:r>
            <a:br>
              <a:rPr lang="es-ES" sz="36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s-ES" sz="36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“Estudio </a:t>
            </a:r>
            <a:r>
              <a:rPr lang="es-ES" sz="36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socioeconómico</a:t>
            </a:r>
            <a:r>
              <a:rPr lang="es-ES" sz="36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s-ES" sz="36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de </a:t>
            </a:r>
            <a:br>
              <a:rPr lang="es-ES" sz="36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s-ES" sz="36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la evolución de </a:t>
            </a:r>
            <a:br>
              <a:rPr lang="es-ES" sz="36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es-ES" sz="36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la </a:t>
            </a:r>
            <a:r>
              <a:rPr lang="es-ES" sz="36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IT </a:t>
            </a:r>
            <a:r>
              <a:rPr lang="es-ES" sz="36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y la </a:t>
            </a:r>
            <a:r>
              <a:rPr lang="es-ES" sz="36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siniestralidad</a:t>
            </a:r>
            <a:r>
              <a:rPr lang="es-ES" sz="36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 en </a:t>
            </a:r>
            <a:r>
              <a:rPr lang="es-ES" sz="36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cs typeface="Segoe UI" panose="020B0502040204020203" pitchFamily="34" charset="0"/>
              </a:rPr>
              <a:t>España”</a:t>
            </a:r>
            <a:endParaRPr lang="es-ES" sz="3600" dirty="0">
              <a:solidFill>
                <a:srgbClr val="124D9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EADE57D5-86DD-BCA5-1C0F-D6E245C3FD1D}"/>
              </a:ext>
            </a:extLst>
          </p:cNvPr>
          <p:cNvSpPr txBox="1">
            <a:spLocks/>
          </p:cNvSpPr>
          <p:nvPr/>
        </p:nvSpPr>
        <p:spPr>
          <a:xfrm>
            <a:off x="2202942" y="3523617"/>
            <a:ext cx="2978658" cy="1472092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s-ES" sz="4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3BE6867-6C18-4720-88AB-1DE4E22C5136}"/>
              </a:ext>
            </a:extLst>
          </p:cNvPr>
          <p:cNvSpPr txBox="1"/>
          <p:nvPr/>
        </p:nvSpPr>
        <p:spPr>
          <a:xfrm>
            <a:off x="8198976" y="5943600"/>
            <a:ext cx="25585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i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Yecla, 13 de Julio de 2026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BAD38B9-1D19-07C2-892F-68F0F4B46349}"/>
              </a:ext>
            </a:extLst>
          </p:cNvPr>
          <p:cNvSpPr txBox="1"/>
          <p:nvPr/>
        </p:nvSpPr>
        <p:spPr>
          <a:xfrm>
            <a:off x="2559767" y="4349378"/>
            <a:ext cx="70890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800" dirty="0">
                <a:solidFill>
                  <a:srgbClr val="D98208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Eduardo Tejero Álvar</a:t>
            </a:r>
            <a:r>
              <a:rPr lang="es-ES" dirty="0">
                <a:solidFill>
                  <a:srgbClr val="D98208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ez</a:t>
            </a:r>
            <a:endParaRPr lang="es-ES" sz="1800" dirty="0">
              <a:solidFill>
                <a:srgbClr val="D98208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s-ES" sz="1800" dirty="0">
                <a:solidFill>
                  <a:srgbClr val="D98208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Director de Zona</a:t>
            </a:r>
            <a:r>
              <a:rPr lang="es-ES" dirty="0">
                <a:solidFill>
                  <a:srgbClr val="D98208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Región de Murcia &amp; Vega Baja</a:t>
            </a:r>
            <a:r>
              <a:rPr lang="es-ES" sz="1800" dirty="0">
                <a:solidFill>
                  <a:srgbClr val="D98208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umivale Activa 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99243E9-FD84-C620-6374-9F0CCD1F4C8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9DAAE"/>
              </a:clrFrom>
              <a:clrTo>
                <a:srgbClr val="F9DAA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0405" y="5292763"/>
            <a:ext cx="2904984" cy="835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486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4DBD0E7-6E32-0ECF-CEF1-E3D48DB58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: esquinas redondeadas 2">
            <a:extLst>
              <a:ext uri="{FF2B5EF4-FFF2-40B4-BE49-F238E27FC236}">
                <a16:creationId xmlns:a16="http://schemas.microsoft.com/office/drawing/2014/main" id="{0827C66E-027D-4EAD-B45F-654AB5F3AF9B}"/>
              </a:ext>
            </a:extLst>
          </p:cNvPr>
          <p:cNvSpPr/>
          <p:nvPr/>
        </p:nvSpPr>
        <p:spPr>
          <a:xfrm>
            <a:off x="10627354" y="6348867"/>
            <a:ext cx="1097286" cy="51615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C49FAB47-7E08-472F-B6F0-7678C7C58F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50" t="13351" r="21018" b="8699"/>
          <a:stretch/>
        </p:blipFill>
        <p:spPr bwMode="auto">
          <a:xfrm>
            <a:off x="1045026" y="1245118"/>
            <a:ext cx="3522710" cy="304788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112500"/>
          </a:effec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B9444A70-E750-4B79-81AB-513FD16176C6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70881" y="839994"/>
            <a:ext cx="4258920" cy="2990609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9E1AB914-4314-4938-A32E-FE3ABB3352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93526" y="4700721"/>
            <a:ext cx="3862612" cy="1648146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6664305A-3B7E-4F17-91A1-3272DC5287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52640" y="3830603"/>
            <a:ext cx="3669792" cy="2983525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6449132F-D023-416E-90B7-90FB82B2AC89}"/>
              </a:ext>
            </a:extLst>
          </p:cNvPr>
          <p:cNvSpPr txBox="1"/>
          <p:nvPr/>
        </p:nvSpPr>
        <p:spPr>
          <a:xfrm>
            <a:off x="289934" y="405779"/>
            <a:ext cx="8773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62" lvl="1" indent="-257162">
              <a:buClr>
                <a:srgbClr val="C00000"/>
              </a:buClr>
              <a:buFont typeface="Wingdings 3" panose="05040102010807070707" pitchFamily="18" charset="2"/>
              <a:buChar char="Æ"/>
            </a:pP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Más de 20 años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investigando </a:t>
            </a:r>
            <a:r>
              <a:rPr lang="es-ES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 fenómeno del ABSENTISMO</a:t>
            </a:r>
            <a:endParaRPr lang="es-ES" b="1" u="sng" dirty="0">
              <a:solidFill>
                <a:srgbClr val="124D9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3957B61E-98B0-457E-8E0C-B1B470BD24F8}"/>
              </a:ext>
            </a:extLst>
          </p:cNvPr>
          <p:cNvSpPr/>
          <p:nvPr/>
        </p:nvSpPr>
        <p:spPr>
          <a:xfrm>
            <a:off x="289934" y="783453"/>
            <a:ext cx="62697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5754" lvl="2" indent="-267878">
              <a:buClr>
                <a:srgbClr val="C00000"/>
              </a:buClr>
              <a:buFont typeface="Wingdings" panose="05000000000000000000" pitchFamily="2" charset="2"/>
              <a:buChar char="l"/>
            </a:pPr>
            <a:r>
              <a:rPr lang="es-ES" b="1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</a:t>
            </a:r>
            <a:r>
              <a:rPr lang="es-ES" sz="1600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es-ES" b="1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04-</a:t>
            </a:r>
            <a:r>
              <a:rPr lang="es-ES" sz="1600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es-ES" b="1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211E211-24A3-454C-9F61-29C81C80D763}"/>
              </a:ext>
            </a:extLst>
          </p:cNvPr>
          <p:cNvSpPr txBox="1"/>
          <p:nvPr/>
        </p:nvSpPr>
        <p:spPr>
          <a:xfrm>
            <a:off x="-47623" y="6588020"/>
            <a:ext cx="459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</a:t>
            </a:r>
            <a:endParaRPr lang="es-ES" sz="12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50256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44DBD0E7-6E32-0ECF-CEF1-E3D48DB58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W:\07_Focus Groups Absentismo 2017-19\05_Divulgación\01_Jornadas\Imagenes\Portadas informes\informe 1.png">
            <a:extLst>
              <a:ext uri="{FF2B5EF4-FFF2-40B4-BE49-F238E27FC236}">
                <a16:creationId xmlns:a16="http://schemas.microsoft.com/office/drawing/2014/main" id="{7B988A4C-E5A7-4E6B-95BB-62C46F94FAE0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430" y="2486975"/>
            <a:ext cx="2401991" cy="304889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W:\07_Focus Groups Absentismo 2017-19\05_Divulgación\01_Jornadas\Imagenes\Portadas informes\informe 2.png">
            <a:extLst>
              <a:ext uri="{FF2B5EF4-FFF2-40B4-BE49-F238E27FC236}">
                <a16:creationId xmlns:a16="http://schemas.microsoft.com/office/drawing/2014/main" id="{85CCF915-1F26-4CF8-9244-B5CF2C67D8CD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818" y="2474708"/>
            <a:ext cx="2401991" cy="313056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W:\07_Focus Groups Absentismo 2017-19\05_Divulgación\01_Jornadas\Imagenes\Portadas informes\informe 3.png">
            <a:extLst>
              <a:ext uri="{FF2B5EF4-FFF2-40B4-BE49-F238E27FC236}">
                <a16:creationId xmlns:a16="http://schemas.microsoft.com/office/drawing/2014/main" id="{98EF7BF6-E725-4BB6-8E9C-CE5AB25D7D95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3966" y="2463751"/>
            <a:ext cx="2401991" cy="313056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17719EAE-A3A8-4116-8CD0-869BF1ABDE56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2223" y="2459977"/>
            <a:ext cx="2401991" cy="3130562"/>
          </a:xfrm>
          <a:prstGeom prst="rect">
            <a:avLst/>
          </a:prstGeom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7004237F-79D6-44AF-8C8F-B341C6C8499B}"/>
              </a:ext>
            </a:extLst>
          </p:cNvPr>
          <p:cNvSpPr txBox="1">
            <a:spLocks/>
          </p:cNvSpPr>
          <p:nvPr/>
        </p:nvSpPr>
        <p:spPr>
          <a:xfrm>
            <a:off x="484436" y="2008070"/>
            <a:ext cx="2401991" cy="46794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1500" dirty="0">
                <a:solidFill>
                  <a:srgbClr val="124D91"/>
                </a:solidFill>
              </a:rPr>
              <a:t>Cambios en la tasa de IT antes y después de la crisis</a:t>
            </a: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C1CE70CE-7B99-401C-9FDE-4AA94680EFED}"/>
              </a:ext>
            </a:extLst>
          </p:cNvPr>
          <p:cNvSpPr txBox="1">
            <a:spLocks/>
          </p:cNvSpPr>
          <p:nvPr/>
        </p:nvSpPr>
        <p:spPr>
          <a:xfrm>
            <a:off x="3448182" y="1995199"/>
            <a:ext cx="2401992" cy="46794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1500" dirty="0">
                <a:solidFill>
                  <a:srgbClr val="124D91"/>
                </a:solidFill>
              </a:rPr>
              <a:t>Uso, abuso</a:t>
            </a:r>
            <a:br>
              <a:rPr lang="es-ES" sz="1500" dirty="0">
                <a:solidFill>
                  <a:srgbClr val="124D91"/>
                </a:solidFill>
              </a:rPr>
            </a:br>
            <a:r>
              <a:rPr lang="es-ES" sz="1500" dirty="0">
                <a:solidFill>
                  <a:srgbClr val="124D91"/>
                </a:solidFill>
              </a:rPr>
              <a:t>y no uso de la IT</a:t>
            </a:r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id="{A4C30886-06F3-480B-B227-3060F5C39DDF}"/>
              </a:ext>
            </a:extLst>
          </p:cNvPr>
          <p:cNvSpPr txBox="1">
            <a:spLocks/>
          </p:cNvSpPr>
          <p:nvPr/>
        </p:nvSpPr>
        <p:spPr>
          <a:xfrm>
            <a:off x="6411929" y="1969459"/>
            <a:ext cx="2355693" cy="46794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1500" spc="-40" dirty="0">
                <a:solidFill>
                  <a:srgbClr val="124D91"/>
                </a:solidFill>
              </a:rPr>
              <a:t>Rol de los actores </a:t>
            </a:r>
          </a:p>
          <a:p>
            <a:pPr algn="ctr"/>
            <a:r>
              <a:rPr lang="es-ES" sz="1500" spc="-40" dirty="0">
                <a:solidFill>
                  <a:srgbClr val="124D91"/>
                </a:solidFill>
              </a:rPr>
              <a:t>sanitarios en la gestión</a:t>
            </a:r>
          </a:p>
        </p:txBody>
      </p:sp>
      <p:sp>
        <p:nvSpPr>
          <p:cNvPr id="17" name="Título 1">
            <a:extLst>
              <a:ext uri="{FF2B5EF4-FFF2-40B4-BE49-F238E27FC236}">
                <a16:creationId xmlns:a16="http://schemas.microsoft.com/office/drawing/2014/main" id="{9411AEA9-DB1C-4A73-BAE5-C7FA5B6DED29}"/>
              </a:ext>
            </a:extLst>
          </p:cNvPr>
          <p:cNvSpPr txBox="1">
            <a:spLocks/>
          </p:cNvSpPr>
          <p:nvPr/>
        </p:nvSpPr>
        <p:spPr>
          <a:xfrm>
            <a:off x="9329377" y="1982329"/>
            <a:ext cx="2355693" cy="46794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ES" sz="1500" dirty="0">
                <a:solidFill>
                  <a:srgbClr val="124D91"/>
                </a:solidFill>
              </a:rPr>
              <a:t>Salud laboral e IT: propuestas de mejora</a:t>
            </a: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A3E5779A-177C-4632-8AA5-C1771B2ADAB4}"/>
              </a:ext>
            </a:extLst>
          </p:cNvPr>
          <p:cNvSpPr/>
          <p:nvPr/>
        </p:nvSpPr>
        <p:spPr>
          <a:xfrm>
            <a:off x="299078" y="783453"/>
            <a:ext cx="62697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5754" lvl="2" indent="-267878">
              <a:buClr>
                <a:srgbClr val="C00000"/>
              </a:buClr>
              <a:buFont typeface="Wingdings" panose="05000000000000000000" pitchFamily="2" charset="2"/>
              <a:buChar char="l"/>
            </a:pPr>
            <a:r>
              <a:rPr lang="es-ES" b="1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</a:t>
            </a:r>
            <a:r>
              <a:rPr lang="es-ES" sz="1600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es-ES" b="1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18-</a:t>
            </a:r>
            <a:r>
              <a:rPr lang="es-ES" sz="1600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es-ES" b="1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20, </a:t>
            </a:r>
            <a:r>
              <a:rPr lang="es-ES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ES" b="1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lang="es-ES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nálisis</a:t>
            </a:r>
            <a:r>
              <a:rPr lang="es-ES" b="1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CUALITATIVO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4914402-9407-4A3D-879D-015E9FC16566}"/>
              </a:ext>
            </a:extLst>
          </p:cNvPr>
          <p:cNvSpPr txBox="1"/>
          <p:nvPr/>
        </p:nvSpPr>
        <p:spPr>
          <a:xfrm>
            <a:off x="289934" y="405779"/>
            <a:ext cx="8773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62" lvl="1" indent="-257162">
              <a:buClr>
                <a:srgbClr val="C00000"/>
              </a:buClr>
              <a:buFont typeface="Wingdings 3" panose="05040102010807070707" pitchFamily="18" charset="2"/>
              <a:buChar char="Æ"/>
            </a:pP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Más de 20 años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investigando </a:t>
            </a:r>
            <a:r>
              <a:rPr lang="es-ES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 fenómeno del ABSENTISMO</a:t>
            </a:r>
            <a:endParaRPr lang="es-ES" b="1" u="sng" dirty="0">
              <a:solidFill>
                <a:srgbClr val="124D9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8D8E52D-38C2-4C11-8CD4-EEAE984C7210}"/>
              </a:ext>
            </a:extLst>
          </p:cNvPr>
          <p:cNvSpPr txBox="1"/>
          <p:nvPr/>
        </p:nvSpPr>
        <p:spPr>
          <a:xfrm>
            <a:off x="-47623" y="6588020"/>
            <a:ext cx="459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</a:t>
            </a:r>
            <a:endParaRPr lang="es-ES" sz="12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69AEDF9D-421E-4016-9957-08AF67589BE1}"/>
              </a:ext>
            </a:extLst>
          </p:cNvPr>
          <p:cNvSpPr/>
          <p:nvPr/>
        </p:nvSpPr>
        <p:spPr>
          <a:xfrm>
            <a:off x="10627354" y="6348867"/>
            <a:ext cx="1097286" cy="51615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558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BD0E7-6E32-0ECF-CEF1-E3D48DB58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arcador de contenido 2">
            <a:extLst>
              <a:ext uri="{FF2B5EF4-FFF2-40B4-BE49-F238E27FC236}">
                <a16:creationId xmlns:a16="http://schemas.microsoft.com/office/drawing/2014/main" id="{C7CB0F40-A323-453C-B9B2-F704A89ED7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174" y="832983"/>
            <a:ext cx="4424586" cy="24194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558A10F6-8D7A-4BDC-B75D-52FBAEC320C0}"/>
              </a:ext>
            </a:extLst>
          </p:cNvPr>
          <p:cNvSpPr txBox="1">
            <a:spLocks/>
          </p:cNvSpPr>
          <p:nvPr/>
        </p:nvSpPr>
        <p:spPr>
          <a:xfrm>
            <a:off x="887313" y="1585196"/>
            <a:ext cx="5093326" cy="83222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s-ES" sz="2400" dirty="0">
                <a:solidFill>
                  <a:srgbClr val="124D91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Novedad</a:t>
            </a:r>
            <a:r>
              <a:rPr lang="es-ES" sz="2400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r>
              <a:rPr lang="es-ES" sz="2400" b="0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acceso a la </a:t>
            </a:r>
            <a:r>
              <a:rPr lang="es-ES" sz="2400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Sala Segura </a:t>
            </a:r>
          </a:p>
          <a:p>
            <a:r>
              <a:rPr lang="es-ES" sz="2400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</a:t>
            </a:r>
            <a:r>
              <a:rPr lang="es-ES" sz="2400" b="0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 </a:t>
            </a:r>
            <a:r>
              <a:rPr lang="es-ES" sz="2400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Seguridad Social</a:t>
            </a:r>
            <a:br>
              <a:rPr lang="es-ES" sz="2400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2400" dirty="0">
              <a:solidFill>
                <a:srgbClr val="124D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BE860D6E-C793-4338-A35A-21BF2B7556A8}"/>
              </a:ext>
            </a:extLst>
          </p:cNvPr>
          <p:cNvSpPr txBox="1">
            <a:spLocks/>
          </p:cNvSpPr>
          <p:nvPr/>
        </p:nvSpPr>
        <p:spPr>
          <a:xfrm>
            <a:off x="1078790" y="3537769"/>
            <a:ext cx="10312970" cy="347007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285750" indent="-285750">
              <a:lnSpc>
                <a:spcPct val="10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s-ES" sz="2000" u="sng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T</a:t>
            </a:r>
            <a:r>
              <a:rPr lang="es-ES" sz="2000" u="sng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odos</a:t>
            </a:r>
            <a:r>
              <a:rPr lang="es-ES" sz="2000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los procesos de IT </a:t>
            </a:r>
            <a:r>
              <a:rPr lang="es-ES" sz="2000" b="0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iniciados</a:t>
            </a:r>
            <a:r>
              <a:rPr lang="es-ES" sz="2000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entre 2016 y 2023</a:t>
            </a:r>
          </a:p>
          <a:p>
            <a:pPr marL="285750" indent="-285750">
              <a:lnSpc>
                <a:spcPct val="10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U</a:t>
            </a:r>
            <a:r>
              <a:rPr lang="es-ES" sz="2000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niverso</a:t>
            </a:r>
            <a:r>
              <a:rPr lang="es-ES" sz="2000" b="0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s-ES" sz="2000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más de 62 millones de procesos</a:t>
            </a:r>
            <a:r>
              <a:rPr lang="es-ES" sz="2000" b="0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y </a:t>
            </a:r>
            <a:r>
              <a:rPr lang="es-ES" sz="2000" b="0" u="sng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una muestra</a:t>
            </a:r>
            <a:endParaRPr lang="es-ES" sz="2000" u="sng" dirty="0">
              <a:solidFill>
                <a:srgbClr val="124D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Uso combinado de microdatos </a:t>
            </a:r>
            <a:r>
              <a:rPr lang="es-ES" sz="2000" b="0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IT de la Sala Segura con otros como los de la Muestra Continua de Vidas Laborales (MCVL)</a:t>
            </a:r>
            <a:endParaRPr lang="es-ES" sz="2000" dirty="0">
              <a:solidFill>
                <a:srgbClr val="124D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00000"/>
              </a:lnSpc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Fuentes alternativas </a:t>
            </a:r>
            <a:r>
              <a:rPr lang="es-ES" sz="2000" b="0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la EPA para ampliar la perspectiva temporal y </a:t>
            </a:r>
            <a:r>
              <a:rPr lang="es-ES" sz="2000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complementar el estudio de los determinantes </a:t>
            </a:r>
            <a:r>
              <a:rPr lang="es-ES" sz="2000" b="0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variables subjetivas relacionadas con las condiciones del empleo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BA17E69-CB2F-4306-BEF9-A508CE335534}"/>
              </a:ext>
            </a:extLst>
          </p:cNvPr>
          <p:cNvSpPr txBox="1"/>
          <p:nvPr/>
        </p:nvSpPr>
        <p:spPr>
          <a:xfrm>
            <a:off x="289934" y="405779"/>
            <a:ext cx="8773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62" lvl="1" indent="-257162">
              <a:buClr>
                <a:srgbClr val="C00000"/>
              </a:buClr>
              <a:buFont typeface="Wingdings 3" panose="05040102010807070707" pitchFamily="18" charset="2"/>
              <a:buChar char="Æ"/>
            </a:pP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Más de 20 años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investigando </a:t>
            </a:r>
            <a:r>
              <a:rPr lang="es-ES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 fenómeno del ABSENTISMO</a:t>
            </a:r>
            <a:endParaRPr lang="es-ES" b="1" u="sng" dirty="0">
              <a:solidFill>
                <a:srgbClr val="124D9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7ED4001F-60FB-4191-A505-11BB88D40C0C}"/>
              </a:ext>
            </a:extLst>
          </p:cNvPr>
          <p:cNvSpPr/>
          <p:nvPr/>
        </p:nvSpPr>
        <p:spPr>
          <a:xfrm>
            <a:off x="299078" y="783453"/>
            <a:ext cx="62697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35754" lvl="2" indent="-267878">
              <a:buClr>
                <a:srgbClr val="C00000"/>
              </a:buClr>
              <a:buFont typeface="Wingdings" panose="05000000000000000000" pitchFamily="2" charset="2"/>
              <a:buChar char="l"/>
            </a:pPr>
            <a:r>
              <a:rPr lang="es-ES" b="1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</a:t>
            </a:r>
            <a:r>
              <a:rPr lang="es-ES" sz="1600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es-ES" b="1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</a:t>
            </a:r>
            <a:r>
              <a:rPr lang="es-ES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s-ES" sz="1600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lang="es-ES" b="1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25, </a:t>
            </a:r>
            <a:r>
              <a:rPr lang="es-ES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es-ES" b="1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</a:t>
            </a:r>
            <a:r>
              <a:rPr lang="es-ES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nálisis</a:t>
            </a:r>
            <a:r>
              <a:rPr lang="es-ES" b="1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CUANTITATIVO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89C04FB-52D0-4B2E-8EEA-357CAE28D176}"/>
              </a:ext>
            </a:extLst>
          </p:cNvPr>
          <p:cNvSpPr txBox="1"/>
          <p:nvPr/>
        </p:nvSpPr>
        <p:spPr>
          <a:xfrm>
            <a:off x="-47623" y="6588020"/>
            <a:ext cx="459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</a:t>
            </a:r>
            <a:endParaRPr lang="es-ES" sz="12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6BE19D74-8EA1-CF62-D8C3-0C312DF19140}"/>
              </a:ext>
            </a:extLst>
          </p:cNvPr>
          <p:cNvSpPr/>
          <p:nvPr/>
        </p:nvSpPr>
        <p:spPr>
          <a:xfrm>
            <a:off x="8745959" y="3605573"/>
            <a:ext cx="3218212" cy="93353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2000" dirty="0"/>
              <a:t>Continuamos la colaboración </a:t>
            </a:r>
          </a:p>
          <a:p>
            <a:r>
              <a:rPr lang="es-ES" sz="2000" dirty="0"/>
              <a:t>Analizando datos de 2024</a:t>
            </a:r>
          </a:p>
        </p:txBody>
      </p:sp>
    </p:spTree>
    <p:extLst>
      <p:ext uri="{BB962C8B-B14F-4D97-AF65-F5344CB8AC3E}">
        <p14:creationId xmlns:p14="http://schemas.microsoft.com/office/powerpoint/2010/main" val="412297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BD0E7-6E32-0ECF-CEF1-E3D48DB58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216F3AD2-D792-B78A-D965-D88A4020E4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819120"/>
            <a:ext cx="4405767" cy="6038879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AF3578C-F15B-4ABE-AE40-6804A4931213}"/>
              </a:ext>
            </a:extLst>
          </p:cNvPr>
          <p:cNvSpPr txBox="1"/>
          <p:nvPr/>
        </p:nvSpPr>
        <p:spPr>
          <a:xfrm>
            <a:off x="288000" y="396000"/>
            <a:ext cx="120199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775" marR="0" lvl="1" indent="-358775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 3" panose="05040102010807070707" pitchFamily="18" charset="2"/>
              <a:buChar char="Æ"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España lidera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las 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ausencias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por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motivos de salud 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IT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en Europa</a:t>
            </a:r>
            <a:endParaRPr kumimoji="0" lang="es-ES" sz="2400" b="1" i="0" u="sng" strike="noStrike" kern="1200" cap="none" spc="0" normalizeH="0" baseline="0" noProof="0" dirty="0">
              <a:ln>
                <a:noFill/>
              </a:ln>
              <a:solidFill>
                <a:srgbClr val="124D9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631825" marR="0" lvl="2" indent="-273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Tx/>
              <a:buFont typeface="Wingdings" panose="05000000000000000000" pitchFamily="2" charset="2"/>
              <a:buChar char="l"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124D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…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124D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y 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124D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empeorando </a:t>
            </a:r>
            <a:r>
              <a:rPr kumimoji="0" lang="es-ES" sz="20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4,6 veces más </a:t>
            </a:r>
            <a:r>
              <a:rPr kumimoji="0" lang="es-ES" sz="2000" b="0" i="0" u="none" strike="noStrike" kern="1200" cap="none" spc="0" normalizeH="0" baseline="0" noProof="0" dirty="0">
                <a:ln>
                  <a:noFill/>
                </a:ln>
                <a:solidFill>
                  <a:srgbClr val="124D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que la 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124D9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media europea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246C3EBB-C298-4245-9773-8B890446E76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6157" t="8141" r="25417"/>
          <a:stretch/>
        </p:blipFill>
        <p:spPr>
          <a:xfrm>
            <a:off x="1292208" y="1712360"/>
            <a:ext cx="2753710" cy="2012403"/>
          </a:xfrm>
          <a:prstGeom prst="rect">
            <a:avLst/>
          </a:prstGeom>
          <a:ln>
            <a:noFill/>
          </a:ln>
          <a:effectLst/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D562D0C7-D975-4D0E-91AE-5D18952A37F4}"/>
              </a:ext>
            </a:extLst>
          </p:cNvPr>
          <p:cNvSpPr txBox="1"/>
          <p:nvPr/>
        </p:nvSpPr>
        <p:spPr>
          <a:xfrm>
            <a:off x="-47623" y="6588020"/>
            <a:ext cx="459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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ED7D3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01049CB-6449-0179-9F8D-F50826AB8B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006" y="4271682"/>
            <a:ext cx="3893297" cy="999565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D27B459-F154-87C4-05CB-F4D22974CE86}"/>
              </a:ext>
            </a:extLst>
          </p:cNvPr>
          <p:cNvSpPr txBox="1"/>
          <p:nvPr/>
        </p:nvSpPr>
        <p:spPr>
          <a:xfrm>
            <a:off x="10752082" y="1828799"/>
            <a:ext cx="9564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X</a:t>
            </a:r>
            <a:r>
              <a: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4,6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35E8CE4-60D8-CE9B-D0E4-D3AD3052C2D9}"/>
              </a:ext>
            </a:extLst>
          </p:cNvPr>
          <p:cNvSpPr/>
          <p:nvPr/>
        </p:nvSpPr>
        <p:spPr>
          <a:xfrm>
            <a:off x="5633545" y="1072055"/>
            <a:ext cx="1114096" cy="26275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España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356333F-531B-C26F-BBA3-7D176D17AFFC}"/>
              </a:ext>
            </a:extLst>
          </p:cNvPr>
          <p:cNvSpPr txBox="1"/>
          <p:nvPr/>
        </p:nvSpPr>
        <p:spPr>
          <a:xfrm>
            <a:off x="3220009" y="6400117"/>
            <a:ext cx="397572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100" b="1" u="sng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Fuente</a:t>
            </a:r>
            <a:r>
              <a:rPr lang="es-ES" sz="1100" b="1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EUROSTAT</a:t>
            </a:r>
            <a:br>
              <a:rPr lang="es-ES" sz="1100" b="1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100" i="1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elaboración </a:t>
            </a:r>
            <a:r>
              <a:rPr lang="es-ES" sz="1100" b="1" dirty="0" err="1">
                <a:solidFill>
                  <a:srgbClr val="124D91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lvie</a:t>
            </a:r>
            <a:r>
              <a:rPr lang="es-ES" sz="1100" b="1" dirty="0" err="1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r>
              <a:rPr lang="es-ES" sz="1100" b="1" i="1" dirty="0" err="1">
                <a:solidFill>
                  <a:srgbClr val="FF124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umi</a:t>
            </a:r>
            <a:r>
              <a:rPr lang="es-ES" sz="1100" b="1" i="1" dirty="0" err="1">
                <a:solidFill>
                  <a:srgbClr val="124D9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vale</a:t>
            </a:r>
            <a:r>
              <a:rPr lang="es-ES" sz="1100" b="1" i="1" dirty="0">
                <a:solidFill>
                  <a:srgbClr val="124D9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Activa</a:t>
            </a:r>
            <a:endParaRPr lang="es-ES" sz="1100" i="1" dirty="0">
              <a:solidFill>
                <a:srgbClr val="124D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405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BD0E7-6E32-0ECF-CEF1-E3D48DB58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27122A9E-053A-4201-92D0-DAA4106DE025}"/>
              </a:ext>
            </a:extLst>
          </p:cNvPr>
          <p:cNvSpPr txBox="1"/>
          <p:nvPr/>
        </p:nvSpPr>
        <p:spPr>
          <a:xfrm>
            <a:off x="-47623" y="6588020"/>
            <a:ext cx="459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</a:t>
            </a:r>
            <a:endParaRPr lang="es-ES" sz="12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EE9D425-E98F-4E8D-9D09-5841232E88D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77860" y="340981"/>
            <a:ext cx="2811113" cy="586822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E862E04-38F8-47FF-8462-4841CB05DA79}"/>
              </a:ext>
            </a:extLst>
          </p:cNvPr>
          <p:cNvSpPr txBox="1"/>
          <p:nvPr/>
        </p:nvSpPr>
        <p:spPr>
          <a:xfrm>
            <a:off x="97968" y="988724"/>
            <a:ext cx="10152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ES" sz="8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Dónde</a:t>
            </a:r>
            <a:r>
              <a:rPr lang="es-ES" sz="6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s-ES" sz="6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8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" sz="8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qué </a:t>
            </a:r>
            <a:br>
              <a:rPr lang="es-ES" sz="9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6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80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ABSentismo</a:t>
            </a:r>
            <a:r>
              <a:rPr lang="es-ES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6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(x </a:t>
            </a:r>
            <a:r>
              <a:rPr lang="es-ES" sz="6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es-ES" sz="6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br>
              <a:rPr lang="es-ES" sz="6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7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ha crecido</a:t>
            </a:r>
            <a:r>
              <a:rPr lang="es-ES" sz="6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en </a:t>
            </a:r>
            <a:r>
              <a:rPr lang="es-ES" sz="8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8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spaña</a:t>
            </a:r>
            <a:endParaRPr lang="es-ES" sz="9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837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BD0E7-6E32-0ECF-CEF1-E3D48DB58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FB1E5C23-814D-4690-F75C-64DFED1AFA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1082904"/>
              </p:ext>
            </p:extLst>
          </p:nvPr>
        </p:nvGraphicFramePr>
        <p:xfrm>
          <a:off x="5812739" y="1245185"/>
          <a:ext cx="4977566" cy="55685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13F3FC25-867B-5791-C6CB-DD2F16C799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31534004"/>
              </p:ext>
            </p:extLst>
          </p:nvPr>
        </p:nvGraphicFramePr>
        <p:xfrm>
          <a:off x="181877" y="1245185"/>
          <a:ext cx="5804007" cy="53535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B1E77F74-C03B-4048-BF4F-5E552C30CCE6}"/>
              </a:ext>
            </a:extLst>
          </p:cNvPr>
          <p:cNvSpPr txBox="1"/>
          <p:nvPr/>
        </p:nvSpPr>
        <p:spPr>
          <a:xfrm>
            <a:off x="3374225" y="910028"/>
            <a:ext cx="1268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Sectores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914DDB3-72BA-4FE4-805F-F0F9F49A1D09}"/>
              </a:ext>
            </a:extLst>
          </p:cNvPr>
          <p:cNvSpPr txBox="1"/>
          <p:nvPr/>
        </p:nvSpPr>
        <p:spPr>
          <a:xfrm>
            <a:off x="288000" y="396000"/>
            <a:ext cx="9413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775" lvl="1" indent="-358775">
              <a:buClr>
                <a:srgbClr val="C00000"/>
              </a:buClr>
              <a:buFont typeface="Wingdings 3" panose="05040102010807070707" pitchFamily="18" charset="2"/>
              <a:buChar char="Æ"/>
            </a:pP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 qué 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ejes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 análisis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empeora e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 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ABS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x IT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 en 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España?</a:t>
            </a:r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507E8D4F-B335-4D48-BE5C-ED995947CA13}"/>
              </a:ext>
            </a:extLst>
          </p:cNvPr>
          <p:cNvSpPr/>
          <p:nvPr/>
        </p:nvSpPr>
        <p:spPr>
          <a:xfrm>
            <a:off x="1710604" y="1410100"/>
            <a:ext cx="1663621" cy="105121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Rectángulo 21">
            <a:extLst>
              <a:ext uri="{FF2B5EF4-FFF2-40B4-BE49-F238E27FC236}">
                <a16:creationId xmlns:a16="http://schemas.microsoft.com/office/drawing/2014/main" id="{3FEAF3A4-0ECA-4EBB-8681-3E0585A5FC0A}"/>
              </a:ext>
            </a:extLst>
          </p:cNvPr>
          <p:cNvSpPr/>
          <p:nvPr/>
        </p:nvSpPr>
        <p:spPr>
          <a:xfrm>
            <a:off x="1982977" y="3265398"/>
            <a:ext cx="1462172" cy="18662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Rectángulo 22">
            <a:extLst>
              <a:ext uri="{FF2B5EF4-FFF2-40B4-BE49-F238E27FC236}">
                <a16:creationId xmlns:a16="http://schemas.microsoft.com/office/drawing/2014/main" id="{F102582D-C228-4CA6-992D-7E51D036C014}"/>
              </a:ext>
            </a:extLst>
          </p:cNvPr>
          <p:cNvSpPr/>
          <p:nvPr/>
        </p:nvSpPr>
        <p:spPr>
          <a:xfrm>
            <a:off x="1809272" y="4497128"/>
            <a:ext cx="1547386" cy="186627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Rectangle 1">
            <a:extLst>
              <a:ext uri="{FF2B5EF4-FFF2-40B4-BE49-F238E27FC236}">
                <a16:creationId xmlns:a16="http://schemas.microsoft.com/office/drawing/2014/main" id="{80690F68-2B53-4258-8695-CF4220CA5A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3797" y="1305046"/>
            <a:ext cx="738834" cy="25391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>
              <a:tabLst>
                <a:tab pos="1814423" algn="r"/>
              </a:tabLst>
              <a:defRPr/>
            </a:pPr>
            <a:r>
              <a:rPr lang="es-ES" altLang="es-ES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+266</a:t>
            </a:r>
            <a:r>
              <a:rPr lang="es-ES" altLang="es-ES" sz="12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%</a:t>
            </a:r>
            <a:endParaRPr lang="es-ES" altLang="es-ES" sz="1125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30" name="Rectangle 1">
            <a:extLst>
              <a:ext uri="{FF2B5EF4-FFF2-40B4-BE49-F238E27FC236}">
                <a16:creationId xmlns:a16="http://schemas.microsoft.com/office/drawing/2014/main" id="{395B447E-ADF2-43C9-891E-E1BA909170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37656" y="1396371"/>
            <a:ext cx="738834" cy="25391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>
              <a:tabLst>
                <a:tab pos="1814423" algn="r"/>
              </a:tabLst>
              <a:defRPr/>
            </a:pPr>
            <a:r>
              <a:rPr lang="es-ES" altLang="es-ES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+64</a:t>
            </a:r>
            <a:r>
              <a:rPr lang="es-ES" altLang="es-ES" sz="12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%</a:t>
            </a:r>
            <a:endParaRPr lang="es-ES" altLang="es-ES" sz="1125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grpSp>
        <p:nvGrpSpPr>
          <p:cNvPr id="20" name="Grupo 19">
            <a:extLst>
              <a:ext uri="{FF2B5EF4-FFF2-40B4-BE49-F238E27FC236}">
                <a16:creationId xmlns:a16="http://schemas.microsoft.com/office/drawing/2014/main" id="{219EB8CF-86B8-41FA-8FF3-F0B2E775EF88}"/>
              </a:ext>
            </a:extLst>
          </p:cNvPr>
          <p:cNvGrpSpPr/>
          <p:nvPr/>
        </p:nvGrpSpPr>
        <p:grpSpPr>
          <a:xfrm>
            <a:off x="6283708" y="2771078"/>
            <a:ext cx="4053948" cy="253916"/>
            <a:chOff x="4778525" y="2675399"/>
            <a:chExt cx="4053948" cy="228546"/>
          </a:xfrm>
        </p:grpSpPr>
        <p:sp>
          <p:nvSpPr>
            <p:cNvPr id="31" name="Rectangle 1">
              <a:extLst>
                <a:ext uri="{FF2B5EF4-FFF2-40B4-BE49-F238E27FC236}">
                  <a16:creationId xmlns:a16="http://schemas.microsoft.com/office/drawing/2014/main" id="{8539F469-468E-48BF-ABA4-18D5EBAFD5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77377" y="2675399"/>
              <a:ext cx="555096" cy="228546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eaLnBrk="0" hangingPunct="0">
                <a:tabLst>
                  <a:tab pos="1814423" algn="r"/>
                </a:tabLst>
                <a:defRPr/>
              </a:pPr>
              <a:r>
                <a:rPr lang="es-ES" altLang="es-ES" sz="12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+51</a:t>
              </a:r>
              <a:r>
                <a:rPr lang="es-ES" altLang="es-E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%</a:t>
              </a:r>
              <a:endParaRPr lang="es-ES" altLang="es-ES" sz="112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32" name="Rectángulo: esquinas redondeadas 31">
              <a:extLst>
                <a:ext uri="{FF2B5EF4-FFF2-40B4-BE49-F238E27FC236}">
                  <a16:creationId xmlns:a16="http://schemas.microsoft.com/office/drawing/2014/main" id="{472D527F-A132-4DF8-B316-80C63DADAA8E}"/>
                </a:ext>
              </a:extLst>
            </p:cNvPr>
            <p:cNvSpPr/>
            <p:nvPr/>
          </p:nvSpPr>
          <p:spPr>
            <a:xfrm>
              <a:off x="4778525" y="2717318"/>
              <a:ext cx="4035627" cy="186627"/>
            </a:xfrm>
            <a:prstGeom prst="roundRect">
              <a:avLst/>
            </a:prstGeom>
            <a:noFill/>
            <a:ln w="28575">
              <a:solidFill>
                <a:srgbClr val="D98208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33" name="CuadroTexto 32">
            <a:extLst>
              <a:ext uri="{FF2B5EF4-FFF2-40B4-BE49-F238E27FC236}">
                <a16:creationId xmlns:a16="http://schemas.microsoft.com/office/drawing/2014/main" id="{36861562-E677-4F01-84F9-1A032B8B4978}"/>
              </a:ext>
            </a:extLst>
          </p:cNvPr>
          <p:cNvSpPr txBox="1"/>
          <p:nvPr/>
        </p:nvSpPr>
        <p:spPr>
          <a:xfrm>
            <a:off x="-47623" y="6588020"/>
            <a:ext cx="459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</a:t>
            </a:r>
            <a:endParaRPr lang="es-ES" sz="12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0A4CC963-7E23-46D7-895A-CBA0F3C94402}"/>
              </a:ext>
            </a:extLst>
          </p:cNvPr>
          <p:cNvSpPr txBox="1"/>
          <p:nvPr/>
        </p:nvSpPr>
        <p:spPr>
          <a:xfrm>
            <a:off x="7451888" y="910029"/>
            <a:ext cx="15015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Territorios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9E9B114D-1698-658E-9AE3-DE1240005E52}"/>
              </a:ext>
            </a:extLst>
          </p:cNvPr>
          <p:cNvSpPr/>
          <p:nvPr/>
        </p:nvSpPr>
        <p:spPr>
          <a:xfrm>
            <a:off x="6215384" y="4459889"/>
            <a:ext cx="4530216" cy="111841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chemeClr val="tx1"/>
                </a:solidFill>
              </a:rPr>
              <a:t>Coste estimado de IT Murcia: 2,546 millones de euros al año, 6,3% del PIB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B9C2551-3AE9-270C-281F-A44AA02C98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4925" y="6327062"/>
            <a:ext cx="1761299" cy="269876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1D0AAD74-4EE0-673D-155E-449160AAC943}"/>
              </a:ext>
            </a:extLst>
          </p:cNvPr>
          <p:cNvSpPr/>
          <p:nvPr/>
        </p:nvSpPr>
        <p:spPr>
          <a:xfrm>
            <a:off x="654129" y="3217632"/>
            <a:ext cx="4911863" cy="161192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schemeClr val="tx1"/>
                </a:solidFill>
              </a:rPr>
              <a:t>CNAE 16 Industria de la madera y del corcho</a:t>
            </a:r>
          </a:p>
          <a:p>
            <a:pPr algn="ctr"/>
            <a:r>
              <a:rPr lang="es-ES" b="1" dirty="0">
                <a:solidFill>
                  <a:schemeClr val="tx1"/>
                </a:solidFill>
              </a:rPr>
              <a:t> ABS 5,80% (+47% vs 2018)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s-ES" b="1" dirty="0">
                <a:solidFill>
                  <a:schemeClr val="tx1"/>
                </a:solidFill>
              </a:rPr>
              <a:t>CNAE 31 Fabricación de muebles </a:t>
            </a:r>
          </a:p>
          <a:p>
            <a:pPr algn="ctr"/>
            <a:r>
              <a:rPr lang="es-ES" b="1" dirty="0">
                <a:solidFill>
                  <a:schemeClr val="tx1"/>
                </a:solidFill>
              </a:rPr>
              <a:t>ABS 4,85% (+44% vs 2018)</a:t>
            </a:r>
          </a:p>
        </p:txBody>
      </p:sp>
    </p:spTree>
    <p:extLst>
      <p:ext uri="{BB962C8B-B14F-4D97-AF65-F5344CB8AC3E}">
        <p14:creationId xmlns:p14="http://schemas.microsoft.com/office/powerpoint/2010/main" val="1293288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6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3500"/>
                            </p:stCondLst>
                            <p:childTnLst>
                              <p:par>
                                <p:cTn id="12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1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21" grpId="0" animBg="1"/>
      <p:bldP spid="22" grpId="0" animBg="1"/>
      <p:bldP spid="23" grpId="0" animBg="1"/>
      <p:bldP spid="28" grpId="0"/>
      <p:bldP spid="30" grpId="0"/>
      <p:bldP spid="33" grpId="0"/>
      <p:bldP spid="19" grpId="0"/>
      <p:bldP spid="2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6E8525AD-2725-420E-B375-7CB722D223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3752608"/>
              </p:ext>
            </p:extLst>
          </p:nvPr>
        </p:nvGraphicFramePr>
        <p:xfrm>
          <a:off x="5896530" y="969604"/>
          <a:ext cx="4977566" cy="55685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1A62EA25-3262-310F-B6A3-6FAC9C4AF1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853" y="1668260"/>
            <a:ext cx="5263677" cy="4159875"/>
          </a:xfrm>
          <a:prstGeom prst="rect">
            <a:avLst/>
          </a:prstGeom>
        </p:spPr>
      </p:pic>
      <p:sp>
        <p:nvSpPr>
          <p:cNvPr id="39" name="Rectangle 1">
            <a:extLst>
              <a:ext uri="{FF2B5EF4-FFF2-40B4-BE49-F238E27FC236}">
                <a16:creationId xmlns:a16="http://schemas.microsoft.com/office/drawing/2014/main" id="{69604E6C-0555-435A-92D2-35325B6328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2502" y="4645447"/>
            <a:ext cx="918036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hangingPunct="0">
              <a:tabLst>
                <a:tab pos="2419350" algn="r"/>
              </a:tabLst>
              <a:defRPr/>
            </a:pPr>
            <a:r>
              <a:rPr lang="es-ES" altLang="es-E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8</a:t>
            </a:r>
            <a:r>
              <a:rPr lang="es-ES" altLang="es-E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’64</a:t>
            </a:r>
            <a:r>
              <a:rPr lang="es-ES" altLang="es-ES" sz="14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%</a:t>
            </a:r>
            <a:endParaRPr lang="es-ES" altLang="es-ES" sz="15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40" name="Rectangle 1">
            <a:extLst>
              <a:ext uri="{FF2B5EF4-FFF2-40B4-BE49-F238E27FC236}">
                <a16:creationId xmlns:a16="http://schemas.microsoft.com/office/drawing/2014/main" id="{724FB404-2D2B-4C8B-958D-0924E184B5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5807" y="4267439"/>
            <a:ext cx="918036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hangingPunct="0">
              <a:tabLst>
                <a:tab pos="2419350" algn="r"/>
              </a:tabLst>
              <a:defRPr/>
            </a:pPr>
            <a:r>
              <a:rPr lang="es-ES" alt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4</a:t>
            </a:r>
            <a:r>
              <a:rPr lang="es-ES" altLang="es-E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’40</a:t>
            </a:r>
            <a:r>
              <a:rPr lang="es-ES" altLang="es-E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%</a:t>
            </a:r>
            <a:endParaRPr lang="es-ES" altLang="es-ES" sz="1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41" name="Rectangle 1">
            <a:extLst>
              <a:ext uri="{FF2B5EF4-FFF2-40B4-BE49-F238E27FC236}">
                <a16:creationId xmlns:a16="http://schemas.microsoft.com/office/drawing/2014/main" id="{6E139A39-1A08-42CA-BA23-3A76EF3D89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3717" y="5724021"/>
            <a:ext cx="3110414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>
              <a:tabLst>
                <a:tab pos="2419350" algn="r"/>
              </a:tabLst>
              <a:defRPr/>
            </a:pPr>
            <a:r>
              <a:rPr lang="es-ES" altLang="es-E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+96% Las Palmas vs Jaén</a:t>
            </a:r>
            <a:endParaRPr lang="es-ES" altLang="es-ES" sz="15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34" name="Text Box 5">
            <a:extLst>
              <a:ext uri="{FF2B5EF4-FFF2-40B4-BE49-F238E27FC236}">
                <a16:creationId xmlns:a16="http://schemas.microsoft.com/office/drawing/2014/main" id="{D8D69685-32E4-4B34-B04F-2452F90032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53200"/>
            <a:ext cx="3333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rgbClr val="003366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rgbClr val="003366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003366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rgbClr val="0033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66"/>
                </a:solidFill>
                <a:latin typeface="Arial" charset="0"/>
              </a:defRPr>
            </a:lvl9pPr>
          </a:lstStyle>
          <a:p>
            <a:pPr defTabSz="914400" eaLnBrk="1" fontAlgn="base" hangingPunct="1"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es-ES" altLang="es-ES" sz="1400" dirty="0">
                <a:solidFill>
                  <a:srgbClr val="E78208"/>
                </a:solidFill>
                <a:cs typeface="Arial" charset="0"/>
                <a:sym typeface="Wingdings" pitchFamily="2" charset="2"/>
              </a:rPr>
              <a:t>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432CD5C9-9B5A-4924-BFA3-FC082EFD9F04}"/>
              </a:ext>
            </a:extLst>
          </p:cNvPr>
          <p:cNvSpPr txBox="1"/>
          <p:nvPr/>
        </p:nvSpPr>
        <p:spPr>
          <a:xfrm>
            <a:off x="7868207" y="6282576"/>
            <a:ext cx="2817732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00" b="1" u="sng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Fuente</a:t>
            </a:r>
            <a:r>
              <a:rPr lang="es-ES" sz="900" b="1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s-ES" sz="1000" b="1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Sala Segura </a:t>
            </a:r>
            <a:r>
              <a:rPr lang="es-ES" sz="1000" b="1" dirty="0" err="1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MISSM</a:t>
            </a:r>
            <a:br>
              <a:rPr lang="es-ES" sz="900" b="1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900" i="1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elaboración </a:t>
            </a:r>
            <a:r>
              <a:rPr lang="es-ES" sz="900" b="1" dirty="0" err="1">
                <a:solidFill>
                  <a:srgbClr val="124D91"/>
                </a:solidFill>
                <a:latin typeface="Bookman Old Style" panose="02050604050505020204" pitchFamily="18" charset="0"/>
                <a:cs typeface="Arial" panose="020B0604020202020204" pitchFamily="34" charset="0"/>
              </a:rPr>
              <a:t>lvie</a:t>
            </a:r>
            <a:r>
              <a:rPr lang="es-ES" sz="900" b="1" dirty="0" err="1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r>
              <a:rPr lang="es-ES" sz="900" b="1" i="1" dirty="0" err="1">
                <a:solidFill>
                  <a:srgbClr val="FF124D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umi</a:t>
            </a:r>
            <a:r>
              <a:rPr lang="es-ES" sz="900" b="1" i="1" dirty="0" err="1">
                <a:solidFill>
                  <a:srgbClr val="124D9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vale</a:t>
            </a:r>
            <a:r>
              <a:rPr lang="es-ES" sz="900" b="1" i="1" dirty="0">
                <a:solidFill>
                  <a:srgbClr val="124D91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Activa</a:t>
            </a:r>
            <a:endParaRPr lang="es-ES" sz="1200" i="1" dirty="0">
              <a:solidFill>
                <a:srgbClr val="124D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921C6BD7-B388-9ED7-1D5A-A14C6970A5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5519" y="6044558"/>
            <a:ext cx="1761299" cy="269876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C95DC06-08D2-F192-915D-C73BD593A47E}"/>
              </a:ext>
            </a:extLst>
          </p:cNvPr>
          <p:cNvSpPr txBox="1"/>
          <p:nvPr/>
        </p:nvSpPr>
        <p:spPr>
          <a:xfrm>
            <a:off x="-27771" y="2688080"/>
            <a:ext cx="14171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1814423" algn="r"/>
              </a:tabLst>
              <a:defRPr/>
            </a:pPr>
            <a:r>
              <a:rPr lang="es-ES" altLang="es-ES" sz="1600" b="1" dirty="0">
                <a:solidFill>
                  <a:prstClr val="black">
                    <a:lumMod val="65000"/>
                    <a:lumOff val="3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charset="0"/>
              </a:rPr>
              <a:t>Media</a:t>
            </a:r>
            <a:br>
              <a:rPr lang="es-ES" altLang="es-ES" sz="1600" b="1" dirty="0">
                <a:solidFill>
                  <a:prstClr val="black">
                    <a:lumMod val="65000"/>
                    <a:lumOff val="3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charset="0"/>
              </a:rPr>
            </a:br>
            <a:r>
              <a:rPr lang="es-ES" altLang="es-ES" sz="1600" b="1" dirty="0">
                <a:solidFill>
                  <a:prstClr val="black">
                    <a:lumMod val="65000"/>
                    <a:lumOff val="3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charset="0"/>
              </a:rPr>
              <a:t>España</a:t>
            </a:r>
            <a:br>
              <a:rPr lang="es-ES" altLang="es-ES" sz="1600" b="1" dirty="0">
                <a:solidFill>
                  <a:prstClr val="black">
                    <a:lumMod val="65000"/>
                    <a:lumOff val="3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charset="0"/>
              </a:rPr>
            </a:br>
            <a:r>
              <a:rPr lang="es-ES" altLang="es-ES" sz="2800" b="1" dirty="0">
                <a:solidFill>
                  <a:prstClr val="black">
                    <a:lumMod val="65000"/>
                    <a:lumOff val="3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charset="0"/>
              </a:rPr>
              <a:t>5</a:t>
            </a:r>
            <a:r>
              <a:rPr lang="es-ES" altLang="es-ES" sz="2400" b="1" dirty="0">
                <a:solidFill>
                  <a:prstClr val="black">
                    <a:lumMod val="65000"/>
                    <a:lumOff val="3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charset="0"/>
              </a:rPr>
              <a:t>’94</a:t>
            </a:r>
            <a:r>
              <a:rPr lang="es-ES" altLang="es-ES" sz="2000" dirty="0">
                <a:solidFill>
                  <a:prstClr val="black">
                    <a:lumMod val="65000"/>
                    <a:lumOff val="3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charset="0"/>
              </a:rPr>
              <a:t>%</a:t>
            </a:r>
            <a:endParaRPr lang="es-ES" altLang="es-ES" sz="2400" dirty="0">
              <a:solidFill>
                <a:prstClr val="black">
                  <a:lumMod val="65000"/>
                  <a:lumOff val="35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1F5DF4A-313B-57C6-E77A-64A13A5AB6BE}"/>
              </a:ext>
            </a:extLst>
          </p:cNvPr>
          <p:cNvSpPr txBox="1"/>
          <p:nvPr/>
        </p:nvSpPr>
        <p:spPr>
          <a:xfrm>
            <a:off x="288000" y="396000"/>
            <a:ext cx="9413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775" lvl="1" indent="-358775">
              <a:buClr>
                <a:srgbClr val="C00000"/>
              </a:buClr>
              <a:buFont typeface="Wingdings 3" panose="05040102010807070707" pitchFamily="18" charset="2"/>
              <a:buChar char="Æ"/>
            </a:pP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 qué 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ejes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 análisis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empeora 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ABS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x IT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 en 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España?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4952BEA-2C9C-335E-1A07-E0C809939DFA}"/>
              </a:ext>
            </a:extLst>
          </p:cNvPr>
          <p:cNvSpPr txBox="1"/>
          <p:nvPr/>
        </p:nvSpPr>
        <p:spPr>
          <a:xfrm>
            <a:off x="750676" y="1335767"/>
            <a:ext cx="220284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100" b="1" u="sng" dirty="0">
                <a:solidFill>
                  <a:srgbClr val="C56F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s-ES" sz="2100" u="sng" dirty="0">
                <a:solidFill>
                  <a:srgbClr val="C56F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otal </a:t>
            </a:r>
            <a:r>
              <a:rPr lang="es-ES" sz="2100" b="1" u="sng" dirty="0">
                <a:solidFill>
                  <a:srgbClr val="C56F0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España´24</a:t>
            </a:r>
            <a:endParaRPr lang="es-ES" sz="2100" u="sng" dirty="0">
              <a:solidFill>
                <a:srgbClr val="C56F0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E2B1DA3B-C629-3D79-040D-D6B06056BA5A}"/>
              </a:ext>
            </a:extLst>
          </p:cNvPr>
          <p:cNvGrpSpPr/>
          <p:nvPr/>
        </p:nvGrpSpPr>
        <p:grpSpPr>
          <a:xfrm>
            <a:off x="6412102" y="2561122"/>
            <a:ext cx="4035627" cy="253916"/>
            <a:chOff x="4766130" y="4452746"/>
            <a:chExt cx="4035627" cy="228546"/>
          </a:xfrm>
        </p:grpSpPr>
        <p:sp>
          <p:nvSpPr>
            <p:cNvPr id="8" name="Rectangle 1">
              <a:extLst>
                <a:ext uri="{FF2B5EF4-FFF2-40B4-BE49-F238E27FC236}">
                  <a16:creationId xmlns:a16="http://schemas.microsoft.com/office/drawing/2014/main" id="{ACF25B21-4481-5F50-3A25-01E38A766D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46661" y="4452746"/>
              <a:ext cx="555096" cy="228546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eaLnBrk="0" hangingPunct="0">
                <a:tabLst>
                  <a:tab pos="1814423" algn="r"/>
                </a:tabLst>
                <a:defRPr/>
              </a:pPr>
              <a:r>
                <a:rPr lang="es-ES" altLang="es-ES" sz="12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+51</a:t>
              </a:r>
              <a:r>
                <a:rPr lang="es-ES" altLang="es-E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%</a:t>
              </a:r>
              <a:endParaRPr lang="es-ES" altLang="es-ES" sz="1125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  <p:sp>
          <p:nvSpPr>
            <p:cNvPr id="11" name="Rectángulo: esquinas redondeadas 10">
              <a:extLst>
                <a:ext uri="{FF2B5EF4-FFF2-40B4-BE49-F238E27FC236}">
                  <a16:creationId xmlns:a16="http://schemas.microsoft.com/office/drawing/2014/main" id="{FDDBABF6-1BDF-AF93-8259-E333673FA9FC}"/>
                </a:ext>
              </a:extLst>
            </p:cNvPr>
            <p:cNvSpPr/>
            <p:nvPr/>
          </p:nvSpPr>
          <p:spPr>
            <a:xfrm>
              <a:off x="4766130" y="4473706"/>
              <a:ext cx="4035627" cy="186627"/>
            </a:xfrm>
            <a:prstGeom prst="roundRect">
              <a:avLst/>
            </a:prstGeom>
            <a:noFill/>
            <a:ln w="28575">
              <a:solidFill>
                <a:srgbClr val="D98208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6573257-10CD-991B-A021-1137DF7D6675}"/>
              </a:ext>
            </a:extLst>
          </p:cNvPr>
          <p:cNvSpPr txBox="1"/>
          <p:nvPr/>
        </p:nvSpPr>
        <p:spPr>
          <a:xfrm>
            <a:off x="3138120" y="4322908"/>
            <a:ext cx="12659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0" hangingPunct="0">
              <a:tabLst>
                <a:tab pos="2419350" algn="r"/>
              </a:tabLst>
              <a:defRPr/>
            </a:pPr>
            <a:r>
              <a:rPr lang="es-ES" altLang="es-ES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6’81</a:t>
            </a:r>
            <a:r>
              <a:rPr lang="es-ES" altLang="es-ES" sz="16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%</a:t>
            </a:r>
            <a:endParaRPr lang="es-ES" altLang="es-ES" sz="1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02EC39CC-1904-BE08-5D1C-B43B19DEE5A9}"/>
              </a:ext>
            </a:extLst>
          </p:cNvPr>
          <p:cNvSpPr txBox="1"/>
          <p:nvPr/>
        </p:nvSpPr>
        <p:spPr>
          <a:xfrm>
            <a:off x="4994925" y="2486301"/>
            <a:ext cx="141717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hangingPunct="0">
              <a:tabLst>
                <a:tab pos="2419350" algn="r"/>
              </a:tabLst>
              <a:defRPr/>
            </a:pPr>
            <a:r>
              <a:rPr lang="es-ES" altLang="es-E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+51% Incremento Murcia</a:t>
            </a:r>
            <a:endParaRPr lang="es-ES" altLang="es-ES" sz="15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2167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6000"/>
                            </p:stCondLst>
                            <p:childTnLst>
                              <p:par>
                                <p:cTn id="9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34" grpId="0"/>
      <p:bldP spid="10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BD0E7-6E32-0ECF-CEF1-E3D48DB58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F914DDB3-72BA-4FE4-805F-F0F9F49A1D09}"/>
              </a:ext>
            </a:extLst>
          </p:cNvPr>
          <p:cNvSpPr txBox="1"/>
          <p:nvPr/>
        </p:nvSpPr>
        <p:spPr>
          <a:xfrm>
            <a:off x="288000" y="396000"/>
            <a:ext cx="893921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775" lvl="1" indent="-358775">
              <a:buClr>
                <a:srgbClr val="C00000"/>
              </a:buClr>
              <a:buFont typeface="Wingdings 3" panose="05040102010807070707" pitchFamily="18" charset="2"/>
              <a:buChar char="Æ"/>
            </a:pP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 qué 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ejes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 análisis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empeora 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ABS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x IT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 en 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España?</a:t>
            </a:r>
          </a:p>
          <a:p>
            <a:pPr marL="631825" lvl="2" indent="-273050">
              <a:buClr>
                <a:srgbClr val="C00000"/>
              </a:buClr>
              <a:buFont typeface="Wingdings" panose="05000000000000000000" pitchFamily="2" charset="2"/>
              <a:buChar char="l"/>
            </a:pP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Edad 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Género</a:t>
            </a:r>
            <a:endParaRPr lang="es-ES" sz="2000" dirty="0">
              <a:solidFill>
                <a:srgbClr val="124D9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1B4045A-DC4D-415E-AF15-00931F1156B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6461" r="49279" b="4645"/>
          <a:stretch/>
        </p:blipFill>
        <p:spPr>
          <a:xfrm>
            <a:off x="1845542" y="1540387"/>
            <a:ext cx="3695331" cy="4798259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DB275C2B-3B24-428D-A84E-21195D1C6E3E}"/>
              </a:ext>
            </a:extLst>
          </p:cNvPr>
          <p:cNvSpPr txBox="1"/>
          <p:nvPr/>
        </p:nvSpPr>
        <p:spPr>
          <a:xfrm>
            <a:off x="3056070" y="919735"/>
            <a:ext cx="198515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Hombres</a:t>
            </a:r>
            <a:br>
              <a:rPr lang="es-ES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s-E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s-E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’81</a:t>
            </a:r>
            <a:r>
              <a:rPr lang="es-ES" sz="20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%</a:t>
            </a:r>
            <a:r>
              <a:rPr lang="es-E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altLang="es-E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+33</a:t>
            </a:r>
            <a:r>
              <a:rPr lang="es-ES" altLang="es-ES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% v’</a:t>
            </a:r>
            <a:r>
              <a:rPr lang="es-ES" altLang="es-E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endParaRPr lang="es-ES" altLang="es-ES" sz="2800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C743B838-8987-4A62-BA87-E773FEC08F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6301" y="1144665"/>
            <a:ext cx="1328900" cy="31547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>
              <a:tabLst>
                <a:tab pos="1814423" algn="r"/>
              </a:tabLst>
              <a:defRPr/>
            </a:pPr>
            <a:r>
              <a:rPr lang="es-ES" altLang="es-E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+33</a:t>
            </a:r>
            <a:r>
              <a:rPr lang="es-ES" altLang="es-ES" sz="16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% v’</a:t>
            </a:r>
            <a:r>
              <a:rPr lang="es-ES" altLang="es-ES" sz="16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H</a:t>
            </a:r>
            <a:endParaRPr lang="es-ES" altLang="es-ES" sz="1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73E77706-4E08-4E29-85C6-83A006090F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5033" y="6297852"/>
            <a:ext cx="1733666" cy="395650"/>
          </a:xfrm>
          <a:prstGeom prst="rect">
            <a:avLst/>
          </a:prstGeom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BF2DB191-3A90-45F5-868B-D5107CEE5E29}"/>
              </a:ext>
            </a:extLst>
          </p:cNvPr>
          <p:cNvGrpSpPr/>
          <p:nvPr/>
        </p:nvGrpSpPr>
        <p:grpSpPr>
          <a:xfrm>
            <a:off x="6078866" y="919735"/>
            <a:ext cx="3593247" cy="5418914"/>
            <a:chOff x="6078866" y="919735"/>
            <a:chExt cx="3593247" cy="5418914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706D15B6-7892-49AD-A625-DDB47423EA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50721" t="16461" b="4645"/>
            <a:stretch/>
          </p:blipFill>
          <p:spPr>
            <a:xfrm>
              <a:off x="6078866" y="1540390"/>
              <a:ext cx="3590304" cy="4798259"/>
            </a:xfrm>
            <a:prstGeom prst="rect">
              <a:avLst/>
            </a:prstGeom>
          </p:spPr>
        </p:pic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7346B001-DFB6-4539-93E4-70A311803770}"/>
                </a:ext>
              </a:extLst>
            </p:cNvPr>
            <p:cNvSpPr txBox="1"/>
            <p:nvPr/>
          </p:nvSpPr>
          <p:spPr>
            <a:xfrm>
              <a:off x="7169392" y="919735"/>
              <a:ext cx="1985159" cy="8002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s-ES" sz="22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Mujeres</a:t>
              </a:r>
              <a:br>
                <a:rPr lang="es-ES" sz="21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lang="es-ES" sz="2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  <a:r>
                <a:rPr lang="es-ES" sz="20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’38</a:t>
              </a:r>
              <a:r>
                <a:rPr lang="es-ES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%</a:t>
              </a:r>
              <a:r>
                <a:rPr lang="es-ES" sz="20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s-ES" altLang="es-ES" sz="20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+36</a:t>
              </a:r>
              <a:r>
                <a:rPr lang="es-ES" altLang="es-ES" dirty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% v’</a:t>
              </a:r>
              <a:r>
                <a:rPr lang="es-ES" altLang="es-ES" b="1" dirty="0">
                  <a:solidFill>
                    <a:schemeClr val="bg1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 panose="020F0502020204030204" pitchFamily="34" charset="0"/>
                  <a:cs typeface="Calibri" panose="020F0502020204030204" pitchFamily="34" charset="0"/>
                </a:rPr>
                <a:t>18</a:t>
              </a:r>
              <a:endParaRPr lang="es-E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946A9DE0-4674-49AF-B3B6-CEF683C99589}"/>
                </a:ext>
              </a:extLst>
            </p:cNvPr>
            <p:cNvSpPr/>
            <p:nvPr/>
          </p:nvSpPr>
          <p:spPr>
            <a:xfrm>
              <a:off x="9209909" y="2055106"/>
              <a:ext cx="462204" cy="681375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13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8" name="Rectángulo 7">
            <a:extLst>
              <a:ext uri="{FF2B5EF4-FFF2-40B4-BE49-F238E27FC236}">
                <a16:creationId xmlns:a16="http://schemas.microsoft.com/office/drawing/2014/main" id="{A1244A76-9F8F-45E4-9590-98FDB51FBEC2}"/>
              </a:ext>
            </a:extLst>
          </p:cNvPr>
          <p:cNvSpPr/>
          <p:nvPr/>
        </p:nvSpPr>
        <p:spPr>
          <a:xfrm>
            <a:off x="5063283" y="3693529"/>
            <a:ext cx="462204" cy="26270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740A895-3CD6-4D9F-92EE-F143AB7F1D51}"/>
              </a:ext>
            </a:extLst>
          </p:cNvPr>
          <p:cNvSpPr txBox="1"/>
          <p:nvPr/>
        </p:nvSpPr>
        <p:spPr>
          <a:xfrm>
            <a:off x="-47623" y="6588020"/>
            <a:ext cx="459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</a:t>
            </a:r>
            <a:endParaRPr lang="es-ES" sz="12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75386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228EA8-5A21-0717-0259-E6787F761E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A0604237-94A6-4728-9686-70485B1EE638}"/>
              </a:ext>
            </a:extLst>
          </p:cNvPr>
          <p:cNvSpPr txBox="1"/>
          <p:nvPr/>
        </p:nvSpPr>
        <p:spPr>
          <a:xfrm>
            <a:off x="380967" y="418767"/>
            <a:ext cx="11444589" cy="4724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>
              <a:buClr>
                <a:srgbClr val="C00000"/>
              </a:buClr>
              <a:defRPr/>
            </a:pP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ABS x IT 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fenómeno 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MULTICAUSAL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8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España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2018 </a:t>
            </a:r>
            <a:r>
              <a:rPr lang="es-ES" sz="28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4’12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es-ES" sz="28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Wingdings 3" panose="05040102010807070707" pitchFamily="18" charset="2"/>
              </a:rPr>
              <a:t>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Wingdings 3" panose="05040102010807070707" pitchFamily="18" charset="2"/>
              </a:rPr>
              <a:t> 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5’58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+36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% 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v’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b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ES" sz="1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6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incremento </a:t>
            </a:r>
            <a:r>
              <a:rPr lang="es-ES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 LO JUSTIFICA</a:t>
            </a:r>
            <a:r>
              <a:rPr lang="es-E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es-E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8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sz="3600" dirty="0">
              <a:solidFill>
                <a:srgbClr val="124D9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-342900">
              <a:spcBef>
                <a:spcPts val="600"/>
              </a:spcBef>
              <a:buClr>
                <a:srgbClr val="C00000"/>
              </a:buClr>
              <a:buFont typeface="Wingdings 3" panose="05040102010807070707" pitchFamily="18" charset="2"/>
              <a:buChar char="Æ"/>
              <a:defRPr/>
            </a:pPr>
            <a:r>
              <a:rPr lang="es-ES" sz="28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28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SECTOR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ni la</a:t>
            </a:r>
            <a:r>
              <a:rPr lang="es-ES" sz="28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PENOSIDAD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ni la </a:t>
            </a:r>
            <a:r>
              <a:rPr lang="es-ES" sz="32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PRECARIEDAD</a:t>
            </a:r>
          </a:p>
          <a:p>
            <a:pPr marL="342900" lvl="1" indent="-342900">
              <a:spcBef>
                <a:spcPts val="600"/>
              </a:spcBef>
              <a:buClr>
                <a:srgbClr val="C00000"/>
              </a:buClr>
              <a:buFont typeface="Wingdings 3" panose="05040102010807070707" pitchFamily="18" charset="2"/>
              <a:buChar char="Æ"/>
              <a:defRPr/>
            </a:pPr>
            <a:r>
              <a:rPr lang="es-ES" sz="28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ampoco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28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GÉNERO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ni la</a:t>
            </a:r>
            <a:r>
              <a:rPr lang="es-ES" sz="28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EDAD</a:t>
            </a:r>
          </a:p>
          <a:p>
            <a:pPr marL="342900" lvl="1" indent="-342900">
              <a:spcBef>
                <a:spcPts val="600"/>
              </a:spcBef>
              <a:buClr>
                <a:srgbClr val="C00000"/>
              </a:buClr>
              <a:buFont typeface="Wingdings 3" panose="05040102010807070707" pitchFamily="18" charset="2"/>
              <a:buChar char="Æ"/>
              <a:defRPr/>
            </a:pPr>
            <a:r>
              <a:rPr lang="es-E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¡¡en TODOS los ejes de análisis EMPEORA TODO¡¡</a:t>
            </a:r>
          </a:p>
          <a:p>
            <a:pPr marL="357188" lvl="1">
              <a:spcBef>
                <a:spcPts val="600"/>
              </a:spcBef>
              <a:buClr>
                <a:srgbClr val="C00000"/>
              </a:buClr>
              <a:defRPr/>
            </a:pP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todos los 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tamaños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empresa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todos los 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niveles salariales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todos los 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niveles de estudios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todos los 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regímenes de la Seguridad Social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… </a:t>
            </a:r>
            <a:r>
              <a:rPr lang="es-ES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¡¡TODO!!</a:t>
            </a:r>
          </a:p>
          <a:p>
            <a:pPr marL="342900" lvl="1" indent="-342900">
              <a:spcBef>
                <a:spcPts val="600"/>
              </a:spcBef>
              <a:buClr>
                <a:srgbClr val="C00000"/>
              </a:buClr>
              <a:buFont typeface="Wingdings 3" panose="05040102010807070707" pitchFamily="18" charset="2"/>
              <a:buChar char="Æ"/>
              <a:defRPr/>
            </a:pPr>
            <a:r>
              <a:rPr lang="es-ES" sz="28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… 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pero hay </a:t>
            </a:r>
            <a:r>
              <a:rPr lang="es-ES" sz="2800" b="1" u="sng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 ejes</a:t>
            </a:r>
            <a:r>
              <a:rPr lang="es-ES" sz="2800" u="sng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con un </a:t>
            </a:r>
            <a:r>
              <a:rPr lang="es-ES" sz="2800" b="1" u="sng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comportamiento dispar</a:t>
            </a:r>
            <a:r>
              <a:rPr lang="es-ES" sz="28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s-ES" sz="2400" dirty="0">
              <a:solidFill>
                <a:srgbClr val="124D9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F8EBB2B-2C57-4D78-B0F0-F433D621ADC2}"/>
              </a:ext>
            </a:extLst>
          </p:cNvPr>
          <p:cNvSpPr txBox="1"/>
          <p:nvPr/>
        </p:nvSpPr>
        <p:spPr>
          <a:xfrm>
            <a:off x="7401384" y="4978894"/>
            <a:ext cx="403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>
              <a:spcBef>
                <a:spcPts val="600"/>
              </a:spcBef>
              <a:buClr>
                <a:srgbClr val="C00000"/>
              </a:buClr>
              <a:defRPr/>
            </a:pP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 los </a:t>
            </a:r>
            <a:r>
              <a:rPr lang="es-E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DNI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’s de los pacientes</a:t>
            </a:r>
            <a:endParaRPr lang="es-E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8E667BA-E40B-4F15-B5AF-AF13321F69CB}"/>
              </a:ext>
            </a:extLst>
          </p:cNvPr>
          <p:cNvSpPr txBox="1"/>
          <p:nvPr/>
        </p:nvSpPr>
        <p:spPr>
          <a:xfrm>
            <a:off x="2829775" y="4978894"/>
            <a:ext cx="48605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>
              <a:spcBef>
                <a:spcPts val="600"/>
              </a:spcBef>
              <a:buClr>
                <a:srgbClr val="C00000"/>
              </a:buClr>
              <a:defRPr/>
            </a:pP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la </a:t>
            </a:r>
            <a:r>
              <a:rPr lang="es-E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duración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 los 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procesos</a:t>
            </a:r>
            <a:endParaRPr lang="es-E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7A227D-0C71-4BA9-9009-020AF8623E89}"/>
              </a:ext>
            </a:extLst>
          </p:cNvPr>
          <p:cNvSpPr txBox="1"/>
          <p:nvPr/>
        </p:nvSpPr>
        <p:spPr>
          <a:xfrm>
            <a:off x="730113" y="4978894"/>
            <a:ext cx="291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spcBef>
                <a:spcPts val="600"/>
              </a:spcBef>
              <a:buClr>
                <a:srgbClr val="C00000"/>
              </a:buClr>
              <a:defRPr/>
            </a:pP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E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patologías</a:t>
            </a:r>
            <a:endParaRPr lang="es-E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FF525BE8-EC1F-4FF4-8BE1-8C0ED7DBD8B4}"/>
              </a:ext>
            </a:extLst>
          </p:cNvPr>
          <p:cNvSpPr txBox="1"/>
          <p:nvPr/>
        </p:nvSpPr>
        <p:spPr>
          <a:xfrm>
            <a:off x="-47623" y="6588020"/>
            <a:ext cx="459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</a:t>
            </a:r>
            <a:endParaRPr lang="es-ES" sz="14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4EFF091-A01A-4FC6-8C47-3CC9DE7CF0E4}"/>
              </a:ext>
            </a:extLst>
          </p:cNvPr>
          <p:cNvSpPr txBox="1"/>
          <p:nvPr/>
        </p:nvSpPr>
        <p:spPr>
          <a:xfrm>
            <a:off x="380967" y="334247"/>
            <a:ext cx="2648611" cy="461665"/>
          </a:xfrm>
          <a:prstGeom prst="rect">
            <a:avLst/>
          </a:prstGeom>
          <a:noFill/>
          <a:effectLst>
            <a:outerShdw blurRad="292100" dist="139700" dir="2700000" algn="tl" rotWithShape="0">
              <a:schemeClr val="tx1">
                <a:lumMod val="50000"/>
                <a:lumOff val="50000"/>
                <a:alpha val="65000"/>
              </a:schemeClr>
            </a:outerShdw>
          </a:effectLst>
        </p:spPr>
        <p:txBody>
          <a:bodyPr wrap="square" rtlCol="0">
            <a:spAutoFit/>
          </a:bodyPr>
          <a:lstStyle/>
          <a:p>
            <a:pPr marL="0" lvl="1">
              <a:buClr>
                <a:srgbClr val="C00000"/>
              </a:buClr>
              <a:tabLst>
                <a:tab pos="2068513" algn="l"/>
              </a:tabLst>
            </a:pPr>
            <a:r>
              <a:rPr lang="es-E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80808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s-ES" sz="2400" b="1" dirty="0">
              <a:solidFill>
                <a:srgbClr val="124D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0064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51C066-1A77-5C07-87A0-1C18CE065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7E1B52D1-756C-03D8-D89C-021694BA4F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004" r="58174" b="9564"/>
          <a:stretch/>
        </p:blipFill>
        <p:spPr>
          <a:xfrm>
            <a:off x="4342986" y="1229845"/>
            <a:ext cx="2992769" cy="5369676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9A2AA908-9C40-CF99-D9D9-A97F7AB0B072}"/>
              </a:ext>
            </a:extLst>
          </p:cNvPr>
          <p:cNvGrpSpPr/>
          <p:nvPr/>
        </p:nvGrpSpPr>
        <p:grpSpPr>
          <a:xfrm>
            <a:off x="7331993" y="4020303"/>
            <a:ext cx="1228751" cy="2554221"/>
            <a:chOff x="2724911" y="1393365"/>
            <a:chExt cx="1085001" cy="1919737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CB6434EA-5E35-1372-B1FE-B4FC6CD981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76076" t="13367" r="5109" b="76583"/>
            <a:stretch/>
          </p:blipFill>
          <p:spPr>
            <a:xfrm>
              <a:off x="2724911" y="1393365"/>
              <a:ext cx="1085001" cy="509121"/>
            </a:xfrm>
            <a:prstGeom prst="rect">
              <a:avLst/>
            </a:prstGeom>
          </p:spPr>
        </p:pic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007EF31E-8662-6BB1-D7AA-E144902F603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76076" t="23417" r="5109" b="70379"/>
            <a:stretch/>
          </p:blipFill>
          <p:spPr>
            <a:xfrm>
              <a:off x="2724911" y="1783080"/>
              <a:ext cx="1085001" cy="314231"/>
            </a:xfrm>
            <a:prstGeom prst="rect">
              <a:avLst/>
            </a:prstGeom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4A0ADE83-319F-AFD7-DB39-A2C2159FBE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76076" t="30708" r="5109" b="62261"/>
            <a:stretch/>
          </p:blipFill>
          <p:spPr>
            <a:xfrm>
              <a:off x="2724911" y="1878092"/>
              <a:ext cx="1085001" cy="356154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0AAB1E3D-57CB-BDF6-8934-27F8B22690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76076" t="38460" r="5109" b="54509"/>
            <a:stretch/>
          </p:blipFill>
          <p:spPr>
            <a:xfrm>
              <a:off x="2724911" y="2019320"/>
              <a:ext cx="1085001" cy="356154"/>
            </a:xfrm>
            <a:prstGeom prst="rect">
              <a:avLst/>
            </a:prstGeom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7D8DDF3A-4A5B-3BD0-5C9C-EF07090369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76076" t="48120" r="5109" b="45248"/>
            <a:stretch/>
          </p:blipFill>
          <p:spPr>
            <a:xfrm>
              <a:off x="2724911" y="2264799"/>
              <a:ext cx="1085001" cy="335961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CE7C5BD8-0A1F-5206-ACE1-B1D1512CD3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76076" t="55690" r="5109" b="38305"/>
            <a:stretch/>
          </p:blipFill>
          <p:spPr>
            <a:xfrm>
              <a:off x="2724911" y="2404451"/>
              <a:ext cx="1085001" cy="304171"/>
            </a:xfrm>
            <a:prstGeom prst="rect">
              <a:avLst/>
            </a:prstGeom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00F58C44-F9AA-7CF6-3360-17BAA1A0D7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76076" t="65619" r="5109" b="30076"/>
            <a:stretch/>
          </p:blipFill>
          <p:spPr>
            <a:xfrm>
              <a:off x="2724911" y="2653456"/>
              <a:ext cx="1085001" cy="218076"/>
            </a:xfrm>
            <a:prstGeom prst="rect">
              <a:avLst/>
            </a:prstGeom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6ECA0ECA-C68A-0FB4-9FFF-FBF5F409BB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76076" t="71210" r="5109" b="19898"/>
            <a:stretch/>
          </p:blipFill>
          <p:spPr>
            <a:xfrm>
              <a:off x="2724911" y="2707086"/>
              <a:ext cx="1085001" cy="450426"/>
            </a:xfrm>
            <a:prstGeom prst="rect">
              <a:avLst/>
            </a:prstGeom>
          </p:spPr>
        </p:pic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66690A4A-6CFF-37D2-02F5-4A78C97BFA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76076" t="80821" r="5109" b="11777"/>
            <a:stretch/>
          </p:blipFill>
          <p:spPr>
            <a:xfrm>
              <a:off x="2724911" y="2938162"/>
              <a:ext cx="1085001" cy="374940"/>
            </a:xfrm>
            <a:prstGeom prst="rect">
              <a:avLst/>
            </a:prstGeom>
          </p:spPr>
        </p:pic>
      </p:grpSp>
      <p:sp>
        <p:nvSpPr>
          <p:cNvPr id="13" name="Elipse 12">
            <a:extLst>
              <a:ext uri="{FF2B5EF4-FFF2-40B4-BE49-F238E27FC236}">
                <a16:creationId xmlns:a16="http://schemas.microsoft.com/office/drawing/2014/main" id="{EFB5AFA2-69E8-1EF2-F3EA-D57C1A543F0F}"/>
              </a:ext>
            </a:extLst>
          </p:cNvPr>
          <p:cNvSpPr/>
          <p:nvPr/>
        </p:nvSpPr>
        <p:spPr>
          <a:xfrm>
            <a:off x="6593635" y="1797241"/>
            <a:ext cx="468411" cy="237688"/>
          </a:xfrm>
          <a:prstGeom prst="ellipse">
            <a:avLst/>
          </a:prstGeom>
          <a:noFill/>
          <a:ln w="25400">
            <a:solidFill>
              <a:srgbClr val="C0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ES" sz="135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0F07A97C-D567-B16A-914E-ACBC1E896881}"/>
              </a:ext>
            </a:extLst>
          </p:cNvPr>
          <p:cNvGrpSpPr/>
          <p:nvPr/>
        </p:nvGrpSpPr>
        <p:grpSpPr>
          <a:xfrm>
            <a:off x="6295929" y="3961238"/>
            <a:ext cx="828001" cy="2387486"/>
            <a:chOff x="2284971" y="3200318"/>
            <a:chExt cx="758072" cy="2168063"/>
          </a:xfrm>
        </p:grpSpPr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id="{5D210066-1A45-78B9-51E1-3EFFFBCF610D}"/>
                </a:ext>
              </a:extLst>
            </p:cNvPr>
            <p:cNvSpPr/>
            <p:nvPr/>
          </p:nvSpPr>
          <p:spPr>
            <a:xfrm>
              <a:off x="2284971" y="3200318"/>
              <a:ext cx="758071" cy="784594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s-ES" sz="135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endParaRPr>
            </a:p>
          </p:txBody>
        </p:sp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3C3ADD04-87FD-AFCC-A462-85C81EF5967B}"/>
                </a:ext>
              </a:extLst>
            </p:cNvPr>
            <p:cNvSpPr/>
            <p:nvPr/>
          </p:nvSpPr>
          <p:spPr>
            <a:xfrm>
              <a:off x="2284972" y="3985534"/>
              <a:ext cx="758071" cy="1382847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s-ES" sz="135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endParaRPr>
            </a:p>
          </p:txBody>
        </p:sp>
      </p:grpSp>
      <p:sp>
        <p:nvSpPr>
          <p:cNvPr id="25" name="CuadroTexto 24">
            <a:extLst>
              <a:ext uri="{FF2B5EF4-FFF2-40B4-BE49-F238E27FC236}">
                <a16:creationId xmlns:a16="http://schemas.microsoft.com/office/drawing/2014/main" id="{49D448E1-B4F7-69D2-2F1B-F991A545E74A}"/>
              </a:ext>
            </a:extLst>
          </p:cNvPr>
          <p:cNvSpPr txBox="1"/>
          <p:nvPr/>
        </p:nvSpPr>
        <p:spPr>
          <a:xfrm>
            <a:off x="5506361" y="1071947"/>
            <a:ext cx="1186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General</a:t>
            </a:r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C7F7C914-31CF-2E0C-4D39-707A61E30AF9}"/>
              </a:ext>
            </a:extLst>
          </p:cNvPr>
          <p:cNvCxnSpPr/>
          <p:nvPr/>
        </p:nvCxnSpPr>
        <p:spPr>
          <a:xfrm>
            <a:off x="6769587" y="791295"/>
            <a:ext cx="1512000" cy="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uadroTexto 32">
            <a:extLst>
              <a:ext uri="{FF2B5EF4-FFF2-40B4-BE49-F238E27FC236}">
                <a16:creationId xmlns:a16="http://schemas.microsoft.com/office/drawing/2014/main" id="{FEE8E3CF-679C-006B-8A79-4301EB185454}"/>
              </a:ext>
            </a:extLst>
          </p:cNvPr>
          <p:cNvSpPr txBox="1"/>
          <p:nvPr/>
        </p:nvSpPr>
        <p:spPr>
          <a:xfrm>
            <a:off x="144000" y="432000"/>
            <a:ext cx="11677577" cy="856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1" indent="-342900">
              <a:spcBef>
                <a:spcPts val="600"/>
              </a:spcBef>
              <a:buClr>
                <a:srgbClr val="C00000"/>
              </a:buClr>
              <a:buFont typeface="Wingdings 3" panose="05040102010807070707" pitchFamily="18" charset="2"/>
              <a:buChar char="Æ"/>
              <a:defRPr/>
            </a:pP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crecimiento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ABS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v’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lo concentran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2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patologías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4000" lvl="2" indent="-342900">
              <a:spcBef>
                <a:spcPts val="200"/>
              </a:spcBef>
              <a:buClr>
                <a:srgbClr val="C00000"/>
              </a:buClr>
              <a:buFont typeface="Wingdings" panose="05000000000000000000" pitchFamily="2" charset="2"/>
              <a:buChar char=""/>
              <a:tabLst>
                <a:tab pos="630238" algn="l"/>
              </a:tabLst>
              <a:defRPr/>
            </a:pPr>
            <a:r>
              <a:rPr lang="es-ES" sz="22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… </a:t>
            </a:r>
            <a:r>
              <a:rPr lang="es-ES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algias</a:t>
            </a:r>
            <a:r>
              <a:rPr lang="es-ES" sz="22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s-ES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salud mental</a:t>
            </a: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A64146CC-8FD1-AF51-B998-6C0BA9236E65}"/>
              </a:ext>
            </a:extLst>
          </p:cNvPr>
          <p:cNvSpPr txBox="1"/>
          <p:nvPr/>
        </p:nvSpPr>
        <p:spPr>
          <a:xfrm>
            <a:off x="-47623" y="6588020"/>
            <a:ext cx="459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</a:t>
            </a:r>
            <a:endParaRPr lang="es-ES" sz="12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857E9FD9-E1D7-4452-BD6A-D1D5CFAEF000}"/>
              </a:ext>
            </a:extLst>
          </p:cNvPr>
          <p:cNvSpPr/>
          <p:nvPr/>
        </p:nvSpPr>
        <p:spPr>
          <a:xfrm>
            <a:off x="1089285" y="3260203"/>
            <a:ext cx="3024000" cy="792000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ES" sz="135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DB963BF0-7F6D-10FF-8349-1D79D9CFD8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3516" y="1587165"/>
            <a:ext cx="3334277" cy="24699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>
              <a:tabLst>
                <a:tab pos="3136900" algn="r"/>
              </a:tabLst>
              <a:defRPr/>
            </a:pPr>
            <a:r>
              <a:rPr lang="es-ES" alt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Incr. ABS RG</a:t>
            </a:r>
            <a:r>
              <a:rPr lang="es-ES" alt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v’</a:t>
            </a:r>
            <a:r>
              <a:rPr lang="es-ES" alt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18	</a:t>
            </a:r>
            <a:r>
              <a:rPr lang="es-ES" altLang="es-E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+</a:t>
            </a:r>
            <a:r>
              <a:rPr lang="es-ES" altLang="es-E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35</a:t>
            </a:r>
            <a:r>
              <a:rPr lang="es-ES" altLang="es-ES" sz="24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%</a:t>
            </a:r>
          </a:p>
          <a:p>
            <a:pPr eaLnBrk="0" hangingPunct="0">
              <a:tabLst>
                <a:tab pos="2870200" algn="r"/>
              </a:tabLst>
              <a:defRPr/>
            </a:pPr>
            <a:endParaRPr lang="es-ES" altLang="es-ES" sz="1200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  <a:p>
            <a:pPr marL="266700" indent="-212725" eaLnBrk="0" hangingPunct="0">
              <a:buFont typeface="Wingdings" panose="05000000000000000000" pitchFamily="2" charset="2"/>
              <a:buChar char="Ø"/>
              <a:tabLst>
                <a:tab pos="3048000" algn="r"/>
              </a:tabLst>
              <a:defRPr/>
            </a:pPr>
            <a:r>
              <a:rPr lang="es-ES" alt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C</a:t>
            </a:r>
            <a:r>
              <a:rPr lang="es-ES" alt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ardiovascular</a:t>
            </a:r>
            <a:r>
              <a:rPr lang="es-ES" alt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	</a:t>
            </a:r>
            <a:r>
              <a:rPr lang="es-ES" altLang="es-E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+29</a:t>
            </a:r>
            <a:r>
              <a:rPr lang="es-ES" altLang="es-ES" sz="24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%</a:t>
            </a:r>
          </a:p>
          <a:p>
            <a:pPr marL="266700" indent="-212725" eaLnBrk="0" hangingPunct="0">
              <a:buFont typeface="Wingdings" panose="05000000000000000000" pitchFamily="2" charset="2"/>
              <a:buChar char="Ø"/>
              <a:tabLst>
                <a:tab pos="3048000" algn="r"/>
              </a:tabLst>
              <a:defRPr/>
            </a:pPr>
            <a:r>
              <a:rPr lang="es-ES" alt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O</a:t>
            </a:r>
            <a:r>
              <a:rPr lang="es-ES" alt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ncología</a:t>
            </a:r>
            <a:r>
              <a:rPr lang="es-ES" alt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	</a:t>
            </a:r>
            <a:r>
              <a:rPr lang="es-ES" altLang="es-E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+26</a:t>
            </a:r>
            <a:r>
              <a:rPr lang="es-ES" altLang="es-ES" sz="24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%</a:t>
            </a:r>
          </a:p>
          <a:p>
            <a:pPr marL="266700" indent="-212725" eaLnBrk="0" hangingPunct="0">
              <a:buFont typeface="Wingdings" panose="05000000000000000000" pitchFamily="2" charset="2"/>
              <a:buChar char="Ø"/>
              <a:tabLst>
                <a:tab pos="3048000" algn="r"/>
              </a:tabLst>
              <a:defRPr/>
            </a:pPr>
            <a:r>
              <a:rPr lang="es-ES" alt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T</a:t>
            </a:r>
            <a:r>
              <a:rPr lang="es-ES" alt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raumatología	</a:t>
            </a:r>
            <a:r>
              <a:rPr lang="es-ES" alt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 </a:t>
            </a:r>
            <a:r>
              <a:rPr lang="es-ES" altLang="es-E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+16</a:t>
            </a:r>
            <a:r>
              <a:rPr lang="es-ES" altLang="es-ES" sz="24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%</a:t>
            </a:r>
            <a:endParaRPr lang="es-ES" altLang="es-ES" sz="2400" i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  <a:p>
            <a:pPr marL="266700" indent="-212725" eaLnBrk="0" hangingPunct="0">
              <a:buFont typeface="Wingdings" panose="05000000000000000000" pitchFamily="2" charset="2"/>
              <a:buChar char="Ø"/>
              <a:tabLst>
                <a:tab pos="2870200" algn="r"/>
              </a:tabLst>
              <a:defRPr/>
            </a:pPr>
            <a:r>
              <a:rPr lang="es-ES" alt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S</a:t>
            </a:r>
            <a:r>
              <a:rPr lang="es-ES" alt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alud</a:t>
            </a:r>
            <a:r>
              <a:rPr lang="es-ES" alt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s-ES" alt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M</a:t>
            </a:r>
            <a:r>
              <a:rPr lang="es-ES" alt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enta</a:t>
            </a:r>
            <a:r>
              <a:rPr lang="es-ES" alt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l	    </a:t>
            </a:r>
            <a:r>
              <a:rPr lang="es-ES" altLang="es-E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+87</a:t>
            </a:r>
            <a:r>
              <a:rPr lang="es-ES" altLang="es-ES" sz="24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%</a:t>
            </a:r>
          </a:p>
          <a:p>
            <a:pPr marL="266700" indent="-212725" eaLnBrk="0" hangingPunct="0">
              <a:buFont typeface="Wingdings" panose="05000000000000000000" pitchFamily="2" charset="2"/>
              <a:buChar char="Ø"/>
              <a:tabLst>
                <a:tab pos="2870200" algn="r"/>
              </a:tabLst>
              <a:defRPr/>
            </a:pPr>
            <a:r>
              <a:rPr lang="es-ES" alt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</a:t>
            </a:r>
            <a:r>
              <a:rPr lang="es-ES" alt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lgias</a:t>
            </a:r>
            <a:r>
              <a:rPr lang="es-ES" alt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	              </a:t>
            </a:r>
            <a:r>
              <a:rPr lang="es-ES" alt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s-ES" altLang="es-E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+39</a:t>
            </a:r>
            <a:r>
              <a:rPr lang="es-ES" altLang="es-ES" sz="2000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%</a:t>
            </a:r>
          </a:p>
        </p:txBody>
      </p:sp>
      <p:sp>
        <p:nvSpPr>
          <p:cNvPr id="34" name="Rectángulo 33">
            <a:extLst>
              <a:ext uri="{FF2B5EF4-FFF2-40B4-BE49-F238E27FC236}">
                <a16:creationId xmlns:a16="http://schemas.microsoft.com/office/drawing/2014/main" id="{FF87E806-4804-37FA-0C2E-D6E22D2D55E5}"/>
              </a:ext>
            </a:extLst>
          </p:cNvPr>
          <p:cNvSpPr/>
          <p:nvPr/>
        </p:nvSpPr>
        <p:spPr>
          <a:xfrm>
            <a:off x="8650072" y="3630948"/>
            <a:ext cx="2844000" cy="864352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s-ES" sz="135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sp>
        <p:nvSpPr>
          <p:cNvPr id="35" name="Rectangle 1">
            <a:extLst>
              <a:ext uri="{FF2B5EF4-FFF2-40B4-BE49-F238E27FC236}">
                <a16:creationId xmlns:a16="http://schemas.microsoft.com/office/drawing/2014/main" id="{55C9BD2A-190E-F144-2203-8A1404D008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36326" y="3148112"/>
            <a:ext cx="2947074" cy="500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>
              <a:tabLst>
                <a:tab pos="2690813" algn="r"/>
              </a:tabLst>
              <a:defRPr/>
            </a:pPr>
            <a:r>
              <a:rPr lang="es-ES" altLang="es-ES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%P</a:t>
            </a:r>
            <a:r>
              <a:rPr lang="es-ES" altLang="es-ES" sz="1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s-ES" altLang="es-E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Incidencia</a:t>
            </a:r>
            <a:r>
              <a:rPr lang="es-ES" alt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	</a:t>
            </a:r>
            <a:r>
              <a:rPr lang="es-ES" altLang="es-E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27</a:t>
            </a:r>
            <a:r>
              <a:rPr lang="es-ES" altLang="es-ES" sz="24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%</a:t>
            </a:r>
            <a:endParaRPr lang="es-ES" altLang="es-ES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36" name="Rectangle 1">
            <a:extLst>
              <a:ext uri="{FF2B5EF4-FFF2-40B4-BE49-F238E27FC236}">
                <a16:creationId xmlns:a16="http://schemas.microsoft.com/office/drawing/2014/main" id="{47C1275B-29E7-0A10-9A12-611EA6ABAB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36326" y="3554150"/>
            <a:ext cx="2947074" cy="500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>
              <a:tabLst>
                <a:tab pos="941388" algn="l"/>
                <a:tab pos="2690813" algn="r"/>
              </a:tabLst>
              <a:defRPr/>
            </a:pPr>
            <a:r>
              <a:rPr lang="es-ES" altLang="es-ES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%P</a:t>
            </a:r>
            <a:r>
              <a:rPr lang="es-ES" altLang="es-ES" sz="1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articipación </a:t>
            </a:r>
            <a:r>
              <a:rPr lang="es-ES" altLang="es-E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ABS</a:t>
            </a:r>
            <a:r>
              <a:rPr lang="es-ES" alt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	</a:t>
            </a:r>
            <a:r>
              <a:rPr lang="es-ES" altLang="es-E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51</a:t>
            </a:r>
            <a:r>
              <a:rPr lang="es-ES" altLang="es-ES" sz="24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%</a:t>
            </a:r>
            <a:endParaRPr lang="es-ES" altLang="es-ES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37" name="Rectangle 1">
            <a:extLst>
              <a:ext uri="{FF2B5EF4-FFF2-40B4-BE49-F238E27FC236}">
                <a16:creationId xmlns:a16="http://schemas.microsoft.com/office/drawing/2014/main" id="{8FDAA990-AFA2-B179-AC97-F326B482D6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36326" y="3960188"/>
            <a:ext cx="2947074" cy="500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>
              <a:tabLst>
                <a:tab pos="2690813" algn="r"/>
              </a:tabLst>
              <a:defRPr/>
            </a:pPr>
            <a:r>
              <a:rPr lang="es-ES" altLang="es-ES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%P</a:t>
            </a:r>
            <a:r>
              <a:rPr lang="es-ES" altLang="es-ES" sz="1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s-ES" altLang="es-E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I</a:t>
            </a:r>
            <a:r>
              <a:rPr lang="es-ES" altLang="es-ES" sz="1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ncremento</a:t>
            </a:r>
            <a:r>
              <a:rPr lang="es-ES" altLang="es-E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s-ES" altLang="es-ES" sz="16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v’</a:t>
            </a:r>
            <a:r>
              <a:rPr lang="es-ES" altLang="es-ES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18</a:t>
            </a:r>
            <a:r>
              <a:rPr lang="es-ES" alt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	</a:t>
            </a:r>
            <a:r>
              <a:rPr lang="es-ES" altLang="es-E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68</a:t>
            </a:r>
            <a:r>
              <a:rPr lang="es-ES" altLang="es-ES" sz="24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%</a:t>
            </a:r>
            <a:endParaRPr lang="es-ES" altLang="es-ES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C5126665-1AA5-6000-6DAC-50383B2C7D12}"/>
              </a:ext>
            </a:extLst>
          </p:cNvPr>
          <p:cNvSpPr txBox="1"/>
          <p:nvPr/>
        </p:nvSpPr>
        <p:spPr>
          <a:xfrm>
            <a:off x="1331264" y="4352880"/>
            <a:ext cx="269253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1254125" algn="ctr"/>
                <a:tab pos="2424113" algn="r"/>
              </a:tabLst>
            </a:pPr>
            <a:r>
              <a:rPr lang="es-ES" sz="20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	Grupo de patologías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	</a:t>
            </a:r>
            <a:r>
              <a:rPr lang="es-E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más difíciles</a:t>
            </a:r>
            <a:br>
              <a:rPr lang="es-E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</a:br>
            <a:r>
              <a:rPr lang="es-ES" sz="22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de </a:t>
            </a:r>
            <a:r>
              <a:rPr lang="es-ES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objetivar</a:t>
            </a:r>
            <a:endParaRPr lang="es-ES" sz="2200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8844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6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500"/>
                            </p:stCondLst>
                            <p:childTnLst>
                              <p:par>
                                <p:cTn id="6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500"/>
                            </p:stCondLst>
                            <p:childTnLst>
                              <p:par>
                                <p:cTn id="7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1500"/>
                            </p:stCondLst>
                            <p:childTnLst>
                              <p:par>
                                <p:cTn id="9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1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27" grpId="0" animBg="1"/>
      <p:bldP spid="34" grpId="0" animBg="1"/>
      <p:bldP spid="35" grpId="0"/>
      <p:bldP spid="36" grpId="0"/>
      <p:bldP spid="37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3EB384FD-8D62-4AD0-9456-D078043843CC}"/>
              </a:ext>
            </a:extLst>
          </p:cNvPr>
          <p:cNvCxnSpPr/>
          <p:nvPr/>
        </p:nvCxnSpPr>
        <p:spPr>
          <a:xfrm>
            <a:off x="8458555" y="811173"/>
            <a:ext cx="1620000" cy="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uadroTexto 5">
            <a:extLst>
              <a:ext uri="{FF2B5EF4-FFF2-40B4-BE49-F238E27FC236}">
                <a16:creationId xmlns:a16="http://schemas.microsoft.com/office/drawing/2014/main" id="{2299E807-A589-4936-98AA-E8C1F7A04C9C}"/>
              </a:ext>
            </a:extLst>
          </p:cNvPr>
          <p:cNvSpPr txBox="1"/>
          <p:nvPr/>
        </p:nvSpPr>
        <p:spPr>
          <a:xfrm>
            <a:off x="144000" y="432000"/>
            <a:ext cx="11677577" cy="856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1" indent="-342900">
              <a:spcBef>
                <a:spcPts val="600"/>
              </a:spcBef>
              <a:buClr>
                <a:srgbClr val="C00000"/>
              </a:buClr>
              <a:buFont typeface="Wingdings 3" panose="05040102010807070707" pitchFamily="18" charset="2"/>
              <a:buChar char="Æ"/>
              <a:defRPr/>
            </a:pP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crecimiento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ABS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v’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lo concentran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2 bloques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duraciones</a:t>
            </a:r>
            <a:endParaRPr lang="es-E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4000" lvl="2" indent="-342900">
              <a:spcBef>
                <a:spcPts val="200"/>
              </a:spcBef>
              <a:buClr>
                <a:srgbClr val="C00000"/>
              </a:buClr>
              <a:buFont typeface="Wingdings" panose="05000000000000000000" pitchFamily="2" charset="2"/>
              <a:buChar char=""/>
              <a:tabLst>
                <a:tab pos="630238" algn="l"/>
              </a:tabLst>
              <a:defRPr/>
            </a:pPr>
            <a:r>
              <a:rPr lang="es-ES" sz="22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… </a:t>
            </a:r>
            <a:r>
              <a:rPr lang="es-ES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cortas </a:t>
            </a:r>
            <a:r>
              <a:rPr lang="es-ES" sz="22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duraciones (</a:t>
            </a:r>
            <a:r>
              <a:rPr lang="es-ES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&lt;15</a:t>
            </a:r>
            <a:r>
              <a:rPr lang="es-ES" sz="22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días) y </a:t>
            </a:r>
            <a:r>
              <a:rPr lang="es-ES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largas</a:t>
            </a:r>
            <a:r>
              <a:rPr lang="es-ES" sz="22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duraciones (</a:t>
            </a:r>
            <a:r>
              <a:rPr lang="es-ES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&gt;365</a:t>
            </a:r>
            <a:r>
              <a:rPr lang="es-ES" sz="22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días)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71A9CB6-258C-427A-B7E8-65A2C776B177}"/>
              </a:ext>
            </a:extLst>
          </p:cNvPr>
          <p:cNvSpPr txBox="1"/>
          <p:nvPr/>
        </p:nvSpPr>
        <p:spPr>
          <a:xfrm>
            <a:off x="1684054" y="1211434"/>
            <a:ext cx="8796383" cy="5009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>
              <a:buClr>
                <a:srgbClr val="C00000"/>
              </a:buClr>
              <a:tabLst>
                <a:tab pos="1619250" algn="r"/>
                <a:tab pos="1703388" algn="l"/>
                <a:tab pos="5024438" algn="r"/>
                <a:tab pos="6275388" algn="r"/>
              </a:tabLst>
            </a:pPr>
            <a:r>
              <a:rPr lang="es-E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Régimen General</a:t>
            </a:r>
            <a:br>
              <a:rPr lang="es-ES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200" b="1" u="sng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Evolución Altas 2023</a:t>
            </a:r>
            <a:r>
              <a:rPr lang="es-ES" sz="2400" u="sng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u="sng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v’</a:t>
            </a:r>
            <a:r>
              <a:rPr lang="es-ES" sz="2800" b="1" u="sng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2018</a:t>
            </a:r>
            <a:br>
              <a:rPr lang="es-ES" b="1" u="sng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800" b="1" u="sng" dirty="0">
              <a:solidFill>
                <a:srgbClr val="124D9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>
              <a:buClr>
                <a:srgbClr val="C00000"/>
              </a:buClr>
              <a:tabLst>
                <a:tab pos="2779713" algn="r"/>
                <a:tab pos="3949700" algn="ctr"/>
                <a:tab pos="5741988" algn="ctr"/>
                <a:tab pos="7888288" algn="ctr"/>
              </a:tabLst>
            </a:pP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		%P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articipación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%P Incr.</a:t>
            </a:r>
            <a:b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es-ES" sz="2000" b="1" u="sng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Incremento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ES" sz="2000" b="1" u="sng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s-ES" sz="2000" u="sng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rocesos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ES" sz="2000" b="1" u="sng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ES" u="sng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ías</a:t>
            </a:r>
            <a:r>
              <a:rPr lang="es-ES" sz="1600" u="sng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perdidos</a:t>
            </a:r>
            <a:endParaRPr lang="es-ES" sz="2000" b="1" u="sng" dirty="0">
              <a:solidFill>
                <a:srgbClr val="124D9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tabLst>
                <a:tab pos="2779713" algn="r"/>
                <a:tab pos="4572000" algn="r"/>
                <a:tab pos="6362700" algn="r"/>
                <a:tab pos="8432800" algn="r"/>
              </a:tabLst>
            </a:pPr>
            <a:r>
              <a:rPr lang="es-ES" sz="4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otal </a:t>
            </a:r>
            <a:r>
              <a:rPr lang="es-ES" sz="4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s-ES" sz="32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rocesos	</a:t>
            </a:r>
            <a:r>
              <a:rPr lang="es-ES" sz="36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E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55</a:t>
            </a:r>
            <a:r>
              <a:rPr lang="es-ES" sz="32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es-ES" sz="32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ES" sz="4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100</a:t>
            </a:r>
            <a:r>
              <a:rPr lang="es-ES" sz="32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es-ES" sz="4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ES" sz="4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lang="es-ES" sz="32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s-ES" sz="4000" dirty="0">
              <a:solidFill>
                <a:srgbClr val="124D9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-342900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Wingdings 3" panose="05040102010807070707" pitchFamily="18" charset="2"/>
              <a:buChar char="Æ"/>
              <a:tabLst>
                <a:tab pos="2779713" algn="r"/>
                <a:tab pos="4572000" algn="r"/>
                <a:tab pos="6362700" algn="r"/>
                <a:tab pos="8432800" algn="r"/>
              </a:tabLst>
            </a:pPr>
            <a:r>
              <a:rPr lang="es-ES" sz="4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ES" sz="3600" b="1" u="sng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  <a:r>
              <a:rPr lang="es-ES" sz="36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15 días</a:t>
            </a:r>
            <a:r>
              <a:rPr lang="es-ES" sz="4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E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68</a:t>
            </a:r>
            <a:r>
              <a:rPr lang="es-ES" sz="32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es-ES" sz="32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ES" sz="4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69</a:t>
            </a:r>
            <a:r>
              <a:rPr lang="es-ES" sz="32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es-ES" sz="4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7</a:t>
            </a:r>
            <a:r>
              <a:rPr lang="es-ES" sz="36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’5</a:t>
            </a:r>
            <a:r>
              <a:rPr lang="es-ES" sz="32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s-ES" sz="4000" dirty="0">
              <a:solidFill>
                <a:srgbClr val="124D9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-342900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Wingdings 3" panose="05040102010807070707" pitchFamily="18" charset="2"/>
              <a:buChar char="Æ"/>
              <a:tabLst>
                <a:tab pos="2779713" algn="r"/>
                <a:tab pos="4572000" algn="r"/>
                <a:tab pos="6362700" algn="r"/>
                <a:tab pos="8432800" algn="r"/>
              </a:tabLst>
            </a:pPr>
            <a:r>
              <a:rPr lang="es-ES" sz="4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ES" sz="28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36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r>
              <a:rPr lang="es-ES" sz="28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36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365</a:t>
            </a:r>
            <a:r>
              <a:rPr lang="es-ES" sz="4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ES" sz="4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27</a:t>
            </a:r>
            <a:r>
              <a:rPr lang="es-ES" sz="32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es-ES" sz="4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ES" sz="4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29</a:t>
            </a:r>
            <a:r>
              <a:rPr lang="es-ES" sz="32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es-ES" sz="4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E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45</a:t>
            </a:r>
            <a:r>
              <a:rPr lang="es-ES" sz="32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</a:p>
          <a:p>
            <a:pPr marL="342900" lvl="1" indent="-342900">
              <a:spcBef>
                <a:spcPts val="300"/>
              </a:spcBef>
              <a:spcAft>
                <a:spcPts val="300"/>
              </a:spcAft>
              <a:buClr>
                <a:srgbClr val="C00000"/>
              </a:buClr>
              <a:buFont typeface="Wingdings 3" panose="05040102010807070707" pitchFamily="18" charset="2"/>
              <a:buChar char="Æ"/>
              <a:tabLst>
                <a:tab pos="2779713" algn="r"/>
                <a:tab pos="4572000" algn="r"/>
                <a:tab pos="6362700" algn="r"/>
                <a:tab pos="8432800" algn="r"/>
              </a:tabLst>
            </a:pPr>
            <a:r>
              <a:rPr lang="es-ES" sz="4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E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&gt;365 días</a:t>
            </a:r>
            <a:r>
              <a:rPr lang="es-E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E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Fill>
                  <a:solidFill>
                    <a:schemeClr val="accent1">
                      <a:lumMod val="75000"/>
                    </a:schemeClr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73</a:t>
            </a:r>
            <a:r>
              <a:rPr lang="es-ES" sz="32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Fill>
                  <a:solidFill>
                    <a:schemeClr val="accent1">
                      <a:lumMod val="75000"/>
                    </a:schemeClr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es-ES" sz="4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chemeClr val="accent1">
                      <a:lumMod val="75000"/>
                    </a:schemeClr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ES" sz="48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Fill>
                  <a:solidFill>
                    <a:schemeClr val="accent1">
                      <a:lumMod val="75000"/>
                    </a:schemeClr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4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Fill>
                  <a:solidFill>
                    <a:schemeClr val="accent1">
                      <a:lumMod val="75000"/>
                    </a:schemeClr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ES" sz="36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Fill>
                  <a:solidFill>
                    <a:schemeClr val="accent1">
                      <a:lumMod val="75000"/>
                    </a:schemeClr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’4</a:t>
            </a:r>
            <a:r>
              <a:rPr lang="es-ES" sz="32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Fill>
                  <a:solidFill>
                    <a:schemeClr val="accent1">
                      <a:lumMod val="75000"/>
                    </a:schemeClr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es-ES" sz="5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>
                  <a:solidFill>
                    <a:schemeClr val="accent1">
                      <a:lumMod val="75000"/>
                    </a:schemeClr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E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Fill>
                  <a:solidFill>
                    <a:schemeClr val="accent1">
                      <a:lumMod val="75000"/>
                    </a:schemeClr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  <a:r>
              <a:rPr lang="es-ES" sz="32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uFill>
                  <a:solidFill>
                    <a:schemeClr val="accent1">
                      <a:lumMod val="75000"/>
                    </a:schemeClr>
                  </a:solidFill>
                </a:u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s-ES" sz="4000" b="1" dirty="0">
              <a:solidFill>
                <a:srgbClr val="124D9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927D755-C53D-496E-BC3B-FCDEE7039E4F}"/>
              </a:ext>
            </a:extLst>
          </p:cNvPr>
          <p:cNvSpPr txBox="1"/>
          <p:nvPr/>
        </p:nvSpPr>
        <p:spPr>
          <a:xfrm>
            <a:off x="-47623" y="6588020"/>
            <a:ext cx="459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</a:t>
            </a:r>
            <a:endParaRPr lang="es-ES" sz="14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90010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3EF27C0-E916-47C3-9C06-1C9A0D94B296}"/>
              </a:ext>
            </a:extLst>
          </p:cNvPr>
          <p:cNvSpPr txBox="1"/>
          <p:nvPr/>
        </p:nvSpPr>
        <p:spPr>
          <a:xfrm>
            <a:off x="144000" y="432000"/>
            <a:ext cx="11677577" cy="825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1" indent="-342900">
              <a:spcBef>
                <a:spcPts val="600"/>
              </a:spcBef>
              <a:buClr>
                <a:srgbClr val="C00000"/>
              </a:buClr>
              <a:buFont typeface="Wingdings 3" panose="05040102010807070707" pitchFamily="18" charset="2"/>
              <a:buChar char="Æ"/>
              <a:defRPr/>
            </a:pP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crecimiento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ABS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v’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lo concentran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2 bloques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duraciones</a:t>
            </a:r>
            <a:endParaRPr lang="es-E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4000" lvl="2" indent="-342900">
              <a:spcBef>
                <a:spcPts val="200"/>
              </a:spcBef>
              <a:buClr>
                <a:srgbClr val="C00000"/>
              </a:buClr>
              <a:buFont typeface="Wingdings" panose="05000000000000000000" pitchFamily="2" charset="2"/>
              <a:buChar char=""/>
              <a:tabLst>
                <a:tab pos="630238" algn="l"/>
              </a:tabLst>
              <a:defRPr/>
            </a:pPr>
            <a:r>
              <a:rPr lang="es-ES" sz="2200" b="1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es-ES" sz="2200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donde </a:t>
            </a:r>
            <a:r>
              <a:rPr lang="es-ES" sz="22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crecimiento</a:t>
            </a:r>
            <a:r>
              <a:rPr lang="es-ES" sz="22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s-ES" sz="22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ABS</a:t>
            </a:r>
            <a:r>
              <a:rPr lang="es-ES" sz="22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(x </a:t>
            </a:r>
            <a:r>
              <a:rPr lang="es-ES" sz="22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es-ES" sz="22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es-ES" sz="22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se concentra</a:t>
            </a:r>
            <a:r>
              <a:rPr lang="es-ES" sz="22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en </a:t>
            </a:r>
            <a:r>
              <a:rPr lang="es-ES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s-ES" sz="22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largas duraciones</a:t>
            </a:r>
            <a:r>
              <a:rPr lang="es-ES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es-ES" sz="2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DEC90B4C-9B79-43F3-8DEB-285C6755810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8603" y="1826529"/>
            <a:ext cx="6164085" cy="438297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9D8C867-A49C-4313-8B2A-51AF1514BC7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130" r="5998" b="7198"/>
          <a:stretch>
            <a:fillRect/>
          </a:stretch>
        </p:blipFill>
        <p:spPr>
          <a:xfrm>
            <a:off x="3264194" y="6331322"/>
            <a:ext cx="4593265" cy="526678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85DA7B27-FDC3-40B6-8CB3-997C53649923}"/>
              </a:ext>
            </a:extLst>
          </p:cNvPr>
          <p:cNvSpPr txBox="1"/>
          <p:nvPr/>
        </p:nvSpPr>
        <p:spPr>
          <a:xfrm>
            <a:off x="277839" y="1161309"/>
            <a:ext cx="6057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s-ES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Procesos en vigor &gt;365 días</a:t>
            </a:r>
          </a:p>
          <a:p>
            <a:pPr algn="ctr">
              <a:defRPr/>
            </a:pPr>
            <a:r>
              <a:rPr lang="es-ES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Prevalencia</a:t>
            </a:r>
            <a:r>
              <a:rPr lang="es-ES" sz="1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(por 1.000 trabajadores)</a:t>
            </a:r>
            <a:br>
              <a:rPr lang="es-ES" sz="16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España 2023 v’2018</a:t>
            </a:r>
            <a:r>
              <a:rPr lang="es-ES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CB1CE29D-B1D9-4B13-BB93-C4E5124E82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96416" y="2557908"/>
            <a:ext cx="1224000" cy="377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eaLnBrk="0" hangingPunct="0">
              <a:tabLst>
                <a:tab pos="1410821" algn="r"/>
                <a:tab pos="1482255" algn="l"/>
              </a:tabLst>
            </a:pPr>
            <a:r>
              <a:rPr lang="es-ES" altLang="es-E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+101</a:t>
            </a:r>
            <a:r>
              <a:rPr lang="es-ES" altLang="es-ES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%</a:t>
            </a:r>
            <a:endParaRPr lang="es-ES" altLang="es-ES" sz="2400" dirty="0">
              <a:solidFill>
                <a:srgbClr val="124D9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CB9FDB11-65A9-44DA-B3EB-4CFBB40584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8898" y="1680432"/>
            <a:ext cx="31680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hangingPunct="0">
              <a:tabLst>
                <a:tab pos="1881188" algn="r"/>
                <a:tab pos="1976438" algn="l"/>
              </a:tabLst>
            </a:pPr>
            <a:r>
              <a:rPr lang="es-ES" altLang="es-ES" sz="20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Bajas en vigor &gt;365 días</a:t>
            </a:r>
            <a:r>
              <a:rPr lang="es-ES" altLang="es-ES" sz="24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endParaRPr lang="es-ES" altLang="es-ES" sz="2000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  <a:p>
            <a:pPr eaLnBrk="0" hangingPunct="0">
              <a:tabLst>
                <a:tab pos="1881188" algn="r"/>
                <a:tab pos="1976438" algn="l"/>
              </a:tabLst>
            </a:pPr>
            <a:r>
              <a:rPr lang="es-ES" alt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2018</a:t>
            </a:r>
            <a:r>
              <a:rPr lang="es-ES" alt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	</a:t>
            </a:r>
            <a:r>
              <a:rPr lang="es-ES" alt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83.000</a:t>
            </a:r>
            <a:br>
              <a:rPr lang="es-ES" alt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</a:br>
            <a:r>
              <a:rPr lang="es-ES" altLang="es-ES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2023</a:t>
            </a:r>
            <a:r>
              <a:rPr lang="es-ES" altLang="es-E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	</a:t>
            </a:r>
            <a:r>
              <a:rPr lang="es-ES" alt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167.000	</a:t>
            </a:r>
            <a:r>
              <a:rPr lang="es-ES" altLang="es-E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+101</a:t>
            </a:r>
            <a:r>
              <a:rPr lang="es-ES" alt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%</a:t>
            </a:r>
            <a:endParaRPr lang="es-ES" altLang="es-ES" sz="2400" dirty="0">
              <a:solidFill>
                <a:srgbClr val="124D9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+mn-cs"/>
            </a:endParaRPr>
          </a:p>
        </p:txBody>
      </p:sp>
      <p:sp>
        <p:nvSpPr>
          <p:cNvPr id="19" name="Rectangle 1">
            <a:extLst>
              <a:ext uri="{FF2B5EF4-FFF2-40B4-BE49-F238E27FC236}">
                <a16:creationId xmlns:a16="http://schemas.microsoft.com/office/drawing/2014/main" id="{6360C4ED-5044-4E3C-B471-9A8E5A5E5B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0872" y="1815150"/>
            <a:ext cx="1224000" cy="3770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hangingPunct="0">
              <a:tabLst>
                <a:tab pos="1410821" algn="r"/>
                <a:tab pos="1482255" algn="l"/>
              </a:tabLst>
            </a:pPr>
            <a:r>
              <a:rPr lang="es-ES" altLang="es-E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+78</a:t>
            </a:r>
            <a:r>
              <a:rPr lang="es-ES" altLang="es-ES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%</a:t>
            </a:r>
            <a:endParaRPr lang="es-ES" altLang="es-ES" sz="2400" dirty="0">
              <a:solidFill>
                <a:srgbClr val="124D9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20" name="Rectangle 1">
            <a:extLst>
              <a:ext uri="{FF2B5EF4-FFF2-40B4-BE49-F238E27FC236}">
                <a16:creationId xmlns:a16="http://schemas.microsoft.com/office/drawing/2014/main" id="{AF4D9756-A51B-491A-AC4C-DFEE36616E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8898" y="2980961"/>
            <a:ext cx="3168000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hangingPunct="0">
              <a:tabLst>
                <a:tab pos="1881188" algn="r"/>
                <a:tab pos="1976438" algn="l"/>
              </a:tabLst>
            </a:pPr>
            <a:r>
              <a:rPr lang="es-ES" altLang="es-ES" sz="20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Prevalencia &gt;365 días</a:t>
            </a:r>
            <a:r>
              <a:rPr lang="es-ES" altLang="es-ES" sz="24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endParaRPr lang="es-ES" altLang="es-ES" sz="2000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  <a:p>
            <a:pPr eaLnBrk="0" hangingPunct="0">
              <a:tabLst>
                <a:tab pos="1881188" algn="r"/>
                <a:tab pos="2147888" algn="l"/>
              </a:tabLst>
            </a:pPr>
            <a:r>
              <a:rPr lang="es-ES" alt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2018</a:t>
            </a:r>
            <a:r>
              <a:rPr lang="es-ES" alt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	</a:t>
            </a:r>
            <a:r>
              <a:rPr lang="es-ES" alt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5</a:t>
            </a:r>
            <a:r>
              <a:rPr lang="es-ES" altLang="es-ES" sz="22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’2</a:t>
            </a:r>
            <a:r>
              <a:rPr lang="es-ES" altLang="es-ES" sz="2000" baseline="30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0</a:t>
            </a:r>
            <a:r>
              <a:rPr lang="es-ES" alt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/</a:t>
            </a:r>
            <a:r>
              <a:rPr lang="es-ES" altLang="es-ES" sz="2000" baseline="-25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00</a:t>
            </a:r>
            <a:br>
              <a:rPr lang="es-ES" alt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</a:br>
            <a:r>
              <a:rPr lang="es-ES" altLang="es-ES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2023</a:t>
            </a:r>
            <a:r>
              <a:rPr lang="es-ES" altLang="es-E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	</a:t>
            </a:r>
            <a:r>
              <a:rPr lang="es-ES" altLang="es-ES" sz="28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s-ES" altLang="es-E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9</a:t>
            </a:r>
            <a:r>
              <a:rPr lang="es-ES" altLang="es-ES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’3</a:t>
            </a:r>
            <a:r>
              <a:rPr lang="es-ES" altLang="es-ES" sz="2000" baseline="30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0</a:t>
            </a:r>
            <a:r>
              <a:rPr lang="es-ES" alt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/</a:t>
            </a:r>
            <a:r>
              <a:rPr lang="es-ES" altLang="es-ES" sz="2000" baseline="-25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00</a:t>
            </a:r>
            <a:r>
              <a:rPr lang="es-ES" altLang="es-ES" sz="2400" baseline="-25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s-ES" alt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	</a:t>
            </a:r>
            <a:r>
              <a:rPr lang="es-ES" altLang="es-E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+78</a:t>
            </a:r>
            <a:r>
              <a:rPr lang="es-ES" alt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%</a:t>
            </a:r>
            <a:endParaRPr lang="es-ES" altLang="es-ES" sz="2400" dirty="0">
              <a:solidFill>
                <a:srgbClr val="124D9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+mn-cs"/>
            </a:endParaRP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175BEF03-AF08-8613-B080-4ABC27892039}"/>
              </a:ext>
            </a:extLst>
          </p:cNvPr>
          <p:cNvCxnSpPr/>
          <p:nvPr/>
        </p:nvCxnSpPr>
        <p:spPr>
          <a:xfrm>
            <a:off x="8458555" y="811173"/>
            <a:ext cx="1620000" cy="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id="{C32E59BB-AE90-43CE-A8EC-71BFC0CFC2CE}"/>
              </a:ext>
            </a:extLst>
          </p:cNvPr>
          <p:cNvSpPr txBox="1"/>
          <p:nvPr/>
        </p:nvSpPr>
        <p:spPr>
          <a:xfrm>
            <a:off x="7738898" y="4331617"/>
            <a:ext cx="316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1254125" algn="ctr"/>
                <a:tab pos="2424113" algn="r"/>
              </a:tabLst>
            </a:pPr>
            <a:r>
              <a:rPr lang="es-E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¿Qué o dónde?</a:t>
            </a:r>
            <a:endParaRPr lang="es-ES" sz="2800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1BDD612-9AA1-4397-8298-008F26B5A2C6}"/>
              </a:ext>
            </a:extLst>
          </p:cNvPr>
          <p:cNvSpPr txBox="1"/>
          <p:nvPr/>
        </p:nvSpPr>
        <p:spPr>
          <a:xfrm>
            <a:off x="-47623" y="6588020"/>
            <a:ext cx="459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</a:t>
            </a:r>
            <a:endParaRPr lang="es-ES" sz="14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E893C27-474D-4A10-754A-DFF938C20644}"/>
              </a:ext>
            </a:extLst>
          </p:cNvPr>
          <p:cNvSpPr txBox="1"/>
          <p:nvPr/>
        </p:nvSpPr>
        <p:spPr>
          <a:xfrm>
            <a:off x="7976630" y="4831344"/>
            <a:ext cx="3286625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tabLst>
                <a:tab pos="1254125" algn="ctr"/>
                <a:tab pos="2509838" algn="r"/>
              </a:tabLst>
            </a:pPr>
            <a:r>
              <a:rPr lang="es-ES" sz="20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	Prevalencia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	</a:t>
            </a:r>
            <a:b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</a:br>
            <a:r>
              <a:rPr lang="es-ES" sz="2000" u="sng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En </a:t>
            </a:r>
            <a:r>
              <a:rPr lang="es-ES" sz="2000" b="1" u="sng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todas</a:t>
            </a:r>
            <a:r>
              <a:rPr lang="es-ES" sz="2000" u="sng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 las </a:t>
            </a:r>
            <a:r>
              <a:rPr lang="es-ES" sz="2000" b="1" u="sng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CC.AA.</a:t>
            </a:r>
            <a:br>
              <a:rPr lang="es-ES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</a:br>
            <a:r>
              <a:rPr lang="es-E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B</a:t>
            </a:r>
            <a:r>
              <a:rPr lang="es-E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aleares</a:t>
            </a:r>
            <a:r>
              <a:rPr lang="es-ES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		</a:t>
            </a:r>
            <a:r>
              <a:rPr lang="es-E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+52</a:t>
            </a:r>
            <a:r>
              <a:rPr lang="es-ES" sz="20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%</a:t>
            </a:r>
            <a:r>
              <a:rPr lang="es-E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 </a:t>
            </a:r>
          </a:p>
          <a:p>
            <a:pPr algn="just">
              <a:tabLst>
                <a:tab pos="1254125" algn="ctr"/>
                <a:tab pos="2509838" algn="r"/>
              </a:tabLst>
            </a:pPr>
            <a:r>
              <a:rPr lang="es-E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G</a:t>
            </a:r>
            <a:r>
              <a:rPr lang="es-E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alicia</a:t>
            </a:r>
            <a:r>
              <a:rPr lang="es-E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		+162</a:t>
            </a:r>
            <a:r>
              <a:rPr lang="es-ES" sz="20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%</a:t>
            </a:r>
          </a:p>
          <a:p>
            <a:pPr algn="just">
              <a:tabLst>
                <a:tab pos="1254125" algn="ctr"/>
                <a:tab pos="2509838" algn="r"/>
              </a:tabLst>
            </a:pPr>
            <a:r>
              <a:rPr lang="es-E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Murcia </a:t>
            </a:r>
            <a:r>
              <a:rPr lang="es-E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8,99</a:t>
            </a:r>
            <a:r>
              <a:rPr lang="es-E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 +64</a:t>
            </a:r>
            <a:r>
              <a:rPr lang="es-ES" sz="20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%</a:t>
            </a:r>
            <a:endParaRPr lang="es-ES" sz="20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6403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26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750"/>
                            </p:stCondLst>
                            <p:childTnLst>
                              <p:par>
                                <p:cTn id="4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9" grpId="0"/>
      <p:bldP spid="20" grpId="0"/>
      <p:bldP spid="2" grpId="0"/>
      <p:bldP spid="4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F52AFF4B-D046-4585-862C-59FA58630E2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3761" y="1393495"/>
            <a:ext cx="10521268" cy="5135818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F1D20B96-0197-4602-996A-306230854D0E}"/>
              </a:ext>
            </a:extLst>
          </p:cNvPr>
          <p:cNvSpPr/>
          <p:nvPr/>
        </p:nvSpPr>
        <p:spPr>
          <a:xfrm>
            <a:off x="1494171" y="1657697"/>
            <a:ext cx="1211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+93</a:t>
            </a:r>
            <a:r>
              <a:rPr lang="es-ES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s-E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2B8479C8-F8B8-4D35-B30E-9F8ADFF011F9}"/>
              </a:ext>
            </a:extLst>
          </p:cNvPr>
          <p:cNvSpPr/>
          <p:nvPr/>
        </p:nvSpPr>
        <p:spPr>
          <a:xfrm>
            <a:off x="4065879" y="4170880"/>
            <a:ext cx="7761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+mn-cs"/>
              </a:rPr>
              <a:t>+</a:t>
            </a:r>
            <a:r>
              <a:rPr lang="es-E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37</a:t>
            </a:r>
            <a:r>
              <a:rPr lang="es-E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+mn-cs"/>
              </a:rPr>
              <a:t>%</a:t>
            </a:r>
            <a:r>
              <a:rPr lang="es-E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+mn-cs"/>
              </a:rPr>
              <a:t> 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A70B2835-0295-480A-A40C-09C642563C7D}"/>
              </a:ext>
            </a:extLst>
          </p:cNvPr>
          <p:cNvSpPr/>
          <p:nvPr/>
        </p:nvSpPr>
        <p:spPr>
          <a:xfrm>
            <a:off x="2420007" y="3091034"/>
            <a:ext cx="1367106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+147</a:t>
            </a:r>
            <a:r>
              <a:rPr lang="es-ES" sz="1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+mn-cs"/>
              </a:rPr>
              <a:t>%</a:t>
            </a:r>
            <a:r>
              <a:rPr lang="es-E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+mn-cs"/>
              </a:rPr>
              <a:t> 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5BEAD505-7E11-49E6-90DE-759B8BCDEB16}"/>
              </a:ext>
            </a:extLst>
          </p:cNvPr>
          <p:cNvSpPr/>
          <p:nvPr/>
        </p:nvSpPr>
        <p:spPr>
          <a:xfrm>
            <a:off x="5361980" y="4454841"/>
            <a:ext cx="8002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+45</a:t>
            </a:r>
            <a:r>
              <a:rPr lang="es-ES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es-E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F705A6C9-915F-4E83-BB07-2DA27DE80593}"/>
              </a:ext>
            </a:extLst>
          </p:cNvPr>
          <p:cNvSpPr/>
          <p:nvPr/>
        </p:nvSpPr>
        <p:spPr>
          <a:xfrm>
            <a:off x="9315937" y="4887279"/>
            <a:ext cx="1211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+65%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755FD16D-5AB4-401F-B215-1586295EC036}"/>
              </a:ext>
            </a:extLst>
          </p:cNvPr>
          <p:cNvSpPr/>
          <p:nvPr/>
        </p:nvSpPr>
        <p:spPr>
          <a:xfrm>
            <a:off x="7920664" y="4762476"/>
            <a:ext cx="1211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+103</a:t>
            </a:r>
            <a:r>
              <a:rPr lang="es-ES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es-E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7AE0A96-A411-4946-BFE5-44719A236BF8}"/>
              </a:ext>
            </a:extLst>
          </p:cNvPr>
          <p:cNvSpPr/>
          <p:nvPr/>
        </p:nvSpPr>
        <p:spPr>
          <a:xfrm>
            <a:off x="6680523" y="4702613"/>
            <a:ext cx="1211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+70</a:t>
            </a:r>
            <a:r>
              <a:rPr lang="es-ES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es-E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6B0FEBCD-91CD-4C2D-9E4B-154B9470CCCA}"/>
              </a:ext>
            </a:extLst>
          </p:cNvPr>
          <p:cNvSpPr/>
          <p:nvPr/>
        </p:nvSpPr>
        <p:spPr>
          <a:xfrm>
            <a:off x="10525189" y="4887279"/>
            <a:ext cx="1211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+126</a:t>
            </a:r>
            <a:r>
              <a:rPr lang="es-ES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es-E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9BCCDA3D-CB84-474C-B01E-A771ADAB495F}"/>
              </a:ext>
            </a:extLst>
          </p:cNvPr>
          <p:cNvSpPr/>
          <p:nvPr/>
        </p:nvSpPr>
        <p:spPr>
          <a:xfrm>
            <a:off x="2420007" y="3080720"/>
            <a:ext cx="1367106" cy="3060000"/>
          </a:xfrm>
          <a:prstGeom prst="rect">
            <a:avLst/>
          </a:prstGeom>
          <a:noFill/>
          <a:ln w="3810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 sz="28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</a:endParaRPr>
          </a:p>
        </p:txBody>
      </p:sp>
      <p:sp>
        <p:nvSpPr>
          <p:cNvPr id="14" name="Rectangle 1">
            <a:extLst>
              <a:ext uri="{FF2B5EF4-FFF2-40B4-BE49-F238E27FC236}">
                <a16:creationId xmlns:a16="http://schemas.microsoft.com/office/drawing/2014/main" id="{F455D97D-A21D-47BA-BA4D-489F2EB82B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7113" y="3069909"/>
            <a:ext cx="630183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eaLnBrk="0" hangingPunct="0">
              <a:buClr>
                <a:srgbClr val="C00000"/>
              </a:buClr>
              <a:buFont typeface="Wingdings 3" panose="05040102010807070707" pitchFamily="18" charset="2"/>
              <a:buChar char="Æ"/>
              <a:defRPr/>
            </a:pPr>
            <a:r>
              <a:rPr lang="es-ES" alt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El </a:t>
            </a:r>
            <a:r>
              <a:rPr lang="es-ES" alt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mayor </a:t>
            </a:r>
            <a:r>
              <a:rPr lang="es-ES" altLang="es-ES" sz="2000" b="1" u="sng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incremento</a:t>
            </a:r>
            <a:r>
              <a:rPr lang="es-ES" alt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 </a:t>
            </a:r>
            <a:r>
              <a:rPr lang="es-ES" alt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en </a:t>
            </a:r>
            <a:r>
              <a:rPr lang="es-ES" alt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Salud Mental</a:t>
            </a:r>
            <a:endParaRPr lang="es-ES" altLang="es-ES" sz="2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+mn-cs"/>
            </a:endParaRP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FC1191C5-AEC0-4D4C-BFFB-0E879C010C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0251" y="2018811"/>
            <a:ext cx="821486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indent="-342900" eaLnBrk="0" hangingPunct="0">
              <a:buClr>
                <a:srgbClr val="C00000"/>
              </a:buClr>
              <a:buFont typeface="Wingdings 3" panose="05040102010807070707" pitchFamily="18" charset="2"/>
              <a:buChar char="Æ"/>
              <a:defRPr/>
            </a:pPr>
            <a:r>
              <a:rPr lang="es-ES" alt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La </a:t>
            </a:r>
            <a:r>
              <a:rPr lang="es-ES" alt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mayor </a:t>
            </a:r>
            <a:r>
              <a:rPr lang="es-ES" altLang="es-ES" sz="2000" b="1" u="sng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prevalencia</a:t>
            </a:r>
            <a:r>
              <a:rPr lang="es-ES" alt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se da en </a:t>
            </a:r>
            <a:r>
              <a:rPr lang="es-ES" alt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“Algias”</a:t>
            </a:r>
            <a:endParaRPr lang="es-ES" altLang="es-ES" sz="2000" i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FC225C4-A754-4CCC-8957-1EDAEB248ADB}"/>
              </a:ext>
            </a:extLst>
          </p:cNvPr>
          <p:cNvSpPr txBox="1"/>
          <p:nvPr/>
        </p:nvSpPr>
        <p:spPr>
          <a:xfrm>
            <a:off x="4648771" y="1329361"/>
            <a:ext cx="71708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Procesos en vigor &gt;365 días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Prevalencia </a:t>
            </a:r>
            <a:r>
              <a:rPr lang="es-ES" sz="16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(por 10.000 trabajadores) </a:t>
            </a:r>
            <a:r>
              <a:rPr lang="es-ES" sz="1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España 2023 v’2018</a:t>
            </a:r>
            <a:r>
              <a:rPr lang="es-ES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86C6A05F-96F9-4737-A52A-4E23177E6FFE}"/>
              </a:ext>
            </a:extLst>
          </p:cNvPr>
          <p:cNvGrpSpPr/>
          <p:nvPr/>
        </p:nvGrpSpPr>
        <p:grpSpPr>
          <a:xfrm>
            <a:off x="8390252" y="1933672"/>
            <a:ext cx="3340889" cy="1062115"/>
            <a:chOff x="7623773" y="2135377"/>
            <a:chExt cx="3340889" cy="1062115"/>
          </a:xfrm>
        </p:grpSpPr>
        <p:sp>
          <p:nvSpPr>
            <p:cNvPr id="18" name="Rectángulo 17">
              <a:extLst>
                <a:ext uri="{FF2B5EF4-FFF2-40B4-BE49-F238E27FC236}">
                  <a16:creationId xmlns:a16="http://schemas.microsoft.com/office/drawing/2014/main" id="{CD0BC5DA-780B-48F3-8895-8146BBF2F686}"/>
                </a:ext>
              </a:extLst>
            </p:cNvPr>
            <p:cNvSpPr/>
            <p:nvPr/>
          </p:nvSpPr>
          <p:spPr>
            <a:xfrm>
              <a:off x="7623773" y="2153492"/>
              <a:ext cx="3276000" cy="1044000"/>
            </a:xfrm>
            <a:prstGeom prst="rect">
              <a:avLst/>
            </a:prstGeom>
            <a:solidFill>
              <a:srgbClr val="FFFF00"/>
            </a:solidFill>
            <a:ln w="38100"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s-ES" sz="135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endParaRPr>
            </a:p>
          </p:txBody>
        </p:sp>
        <p:sp>
          <p:nvSpPr>
            <p:cNvPr id="19" name="Rectangle 1">
              <a:extLst>
                <a:ext uri="{FF2B5EF4-FFF2-40B4-BE49-F238E27FC236}">
                  <a16:creationId xmlns:a16="http://schemas.microsoft.com/office/drawing/2014/main" id="{B62E6886-B044-4666-963F-E894A7D9D6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40389" y="2135377"/>
              <a:ext cx="3324273" cy="1054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ctr" eaLnBrk="0" hangingPunct="0">
                <a:tabLst>
                  <a:tab pos="941388" algn="l"/>
                  <a:tab pos="2690813" algn="r"/>
                </a:tabLst>
                <a:defRPr/>
              </a:pPr>
              <a:r>
                <a:rPr lang="es-ES" altLang="es-ES" b="1" dirty="0">
                  <a:solidFill>
                    <a:srgbClr val="124D9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%P</a:t>
              </a:r>
              <a:r>
                <a:rPr lang="es-ES" altLang="es-ES" sz="1400" dirty="0">
                  <a:solidFill>
                    <a:srgbClr val="124D9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articipación procesos</a:t>
              </a:r>
              <a:br>
                <a:rPr lang="es-ES" altLang="es-ES" sz="1400" dirty="0">
                  <a:solidFill>
                    <a:srgbClr val="124D9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</a:br>
              <a:r>
                <a:rPr lang="es-ES" altLang="es-ES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L</a:t>
              </a:r>
              <a:r>
                <a:rPr lang="es-ES" altLang="es-ES" sz="1400" dirty="0">
                  <a:solidFill>
                    <a:srgbClr val="124D9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arga</a:t>
              </a:r>
              <a:r>
                <a:rPr lang="es-ES" altLang="es-ES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 D</a:t>
              </a:r>
              <a:r>
                <a:rPr lang="es-ES" altLang="es-ES" sz="1400" dirty="0">
                  <a:solidFill>
                    <a:srgbClr val="124D9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uraciones</a:t>
              </a:r>
              <a:endParaRPr lang="es-ES" altLang="es-ES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  <a:p>
              <a:pPr eaLnBrk="0" hangingPunct="0">
                <a:tabLst>
                  <a:tab pos="3135313" algn="r"/>
                </a:tabLst>
                <a:defRPr/>
              </a:pPr>
              <a:r>
                <a:rPr lang="es-ES" altLang="es-ES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Algias+Salud Mental</a:t>
              </a:r>
              <a:r>
                <a:rPr lang="es-ES" altLang="es-ES" sz="2400" b="1" dirty="0">
                  <a:solidFill>
                    <a:srgbClr val="124D9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	</a:t>
              </a:r>
              <a:r>
                <a:rPr lang="es-ES" altLang="es-ES" sz="28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highlight>
                    <a:srgbClr val="FFFF00"/>
                  </a:highlight>
                  <a:latin typeface="Arial" panose="020B0604020202020204" pitchFamily="34" charset="0"/>
                </a:rPr>
                <a:t>56</a:t>
              </a:r>
              <a:r>
                <a:rPr lang="es-ES" altLang="es-E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</a:rPr>
                <a:t>%</a:t>
              </a:r>
              <a:endParaRPr lang="es-ES" altLang="es-ES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endParaRPr>
            </a:p>
          </p:txBody>
        </p:sp>
      </p:grpSp>
      <p:sp>
        <p:nvSpPr>
          <p:cNvPr id="20" name="CuadroTexto 19">
            <a:extLst>
              <a:ext uri="{FF2B5EF4-FFF2-40B4-BE49-F238E27FC236}">
                <a16:creationId xmlns:a16="http://schemas.microsoft.com/office/drawing/2014/main" id="{ADDD85F1-DFB7-4FE6-88F9-0885E22EC1BA}"/>
              </a:ext>
            </a:extLst>
          </p:cNvPr>
          <p:cNvSpPr txBox="1"/>
          <p:nvPr/>
        </p:nvSpPr>
        <p:spPr>
          <a:xfrm>
            <a:off x="-47623" y="6588020"/>
            <a:ext cx="459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</a:t>
            </a:r>
            <a:endParaRPr lang="es-ES" sz="14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id="{DD12B310-AD54-86DF-DC8A-C78412DD1417}"/>
              </a:ext>
            </a:extLst>
          </p:cNvPr>
          <p:cNvGrpSpPr/>
          <p:nvPr/>
        </p:nvGrpSpPr>
        <p:grpSpPr>
          <a:xfrm>
            <a:off x="144000" y="432000"/>
            <a:ext cx="11677577" cy="1190069"/>
            <a:chOff x="144000" y="432000"/>
            <a:chExt cx="11677577" cy="1190069"/>
          </a:xfrm>
        </p:grpSpPr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5E7E077-0A90-4691-9B7C-5AD190782C09}"/>
                </a:ext>
              </a:extLst>
            </p:cNvPr>
            <p:cNvSpPr txBox="1"/>
            <p:nvPr/>
          </p:nvSpPr>
          <p:spPr>
            <a:xfrm>
              <a:off x="144000" y="432000"/>
              <a:ext cx="11677577" cy="11900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lvl="1" indent="-342900">
                <a:spcBef>
                  <a:spcPts val="600"/>
                </a:spcBef>
                <a:buClr>
                  <a:srgbClr val="C00000"/>
                </a:buClr>
                <a:buFont typeface="Wingdings 3" panose="05040102010807070707" pitchFamily="18" charset="2"/>
                <a:buChar char="Æ"/>
                <a:defRPr/>
              </a:pPr>
              <a:r>
                <a:rPr lang="es-ES" sz="2400" dirty="0">
                  <a:solidFill>
                    <a:srgbClr val="124D9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El </a:t>
              </a:r>
              <a:r>
                <a:rPr lang="es-ES" sz="24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crecimiento</a:t>
              </a:r>
              <a:r>
                <a:rPr lang="es-ES" sz="2400" dirty="0">
                  <a:solidFill>
                    <a:srgbClr val="124D9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del </a:t>
              </a:r>
              <a:r>
                <a:rPr lang="es-ES" sz="2400" b="1" dirty="0">
                  <a:solidFill>
                    <a:srgbClr val="124D9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ABS</a:t>
              </a:r>
              <a:r>
                <a:rPr lang="es-ES" sz="2400" dirty="0">
                  <a:solidFill>
                    <a:srgbClr val="124D9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v’</a:t>
              </a:r>
              <a:r>
                <a:rPr lang="es-ES" sz="2400" b="1" dirty="0">
                  <a:solidFill>
                    <a:srgbClr val="124D9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18</a:t>
              </a:r>
              <a:r>
                <a:rPr lang="es-ES" sz="2400" dirty="0">
                  <a:solidFill>
                    <a:srgbClr val="124D9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lo concentran</a:t>
              </a:r>
              <a:r>
                <a:rPr lang="es-ES" sz="2400" b="1" dirty="0">
                  <a:solidFill>
                    <a:srgbClr val="124D9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2 bloques</a:t>
              </a:r>
              <a:r>
                <a:rPr lang="es-ES" sz="2400" dirty="0">
                  <a:solidFill>
                    <a:srgbClr val="124D9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de </a:t>
              </a:r>
              <a:r>
                <a:rPr lang="es-ES" sz="2400" b="1" dirty="0">
                  <a:solidFill>
                    <a:srgbClr val="124D9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duraciones</a:t>
              </a:r>
              <a:endParaRPr lang="es-E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684000" lvl="2" indent="-342900">
                <a:spcBef>
                  <a:spcPts val="200"/>
                </a:spcBef>
                <a:buClr>
                  <a:srgbClr val="C00000"/>
                </a:buClr>
                <a:buFont typeface="Wingdings" panose="05000000000000000000" pitchFamily="2" charset="2"/>
                <a:buChar char=""/>
                <a:tabLst>
                  <a:tab pos="630238" algn="l"/>
                </a:tabLst>
                <a:defRPr/>
              </a:pPr>
              <a:r>
                <a:rPr lang="es-ES" sz="2200" b="1" dirty="0">
                  <a:solidFill>
                    <a:srgbClr val="124D9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…</a:t>
              </a:r>
              <a:r>
                <a:rPr lang="es-ES" sz="2200" dirty="0">
                  <a:solidFill>
                    <a:srgbClr val="124D9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y donde </a:t>
              </a:r>
              <a:r>
                <a:rPr lang="es-ES" sz="2200" dirty="0">
                  <a:solidFill>
                    <a:srgbClr val="124D9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el </a:t>
              </a:r>
              <a:r>
                <a:rPr lang="es-ES" sz="22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crecimiento</a:t>
              </a:r>
              <a:r>
                <a:rPr lang="es-ES" sz="2200" dirty="0">
                  <a:solidFill>
                    <a:srgbClr val="124D9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del </a:t>
              </a:r>
              <a:r>
                <a:rPr lang="es-ES" sz="2200" b="1" dirty="0">
                  <a:solidFill>
                    <a:srgbClr val="124D9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ABS</a:t>
              </a:r>
              <a:r>
                <a:rPr lang="es-ES" sz="2200" dirty="0">
                  <a:solidFill>
                    <a:srgbClr val="124D9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(x </a:t>
              </a:r>
              <a:r>
                <a:rPr lang="es-ES" sz="2200" b="1" dirty="0">
                  <a:solidFill>
                    <a:srgbClr val="124D9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IT</a:t>
              </a:r>
              <a:r>
                <a:rPr lang="es-ES" sz="2200" dirty="0">
                  <a:solidFill>
                    <a:srgbClr val="124D9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r>
                <a:rPr lang="es-ES" sz="2200" b="1" dirty="0">
                  <a:solidFill>
                    <a:srgbClr val="124D9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se concentra</a:t>
              </a:r>
              <a:r>
                <a:rPr lang="es-ES" sz="2200" dirty="0">
                  <a:solidFill>
                    <a:srgbClr val="124D9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en</a:t>
              </a:r>
              <a:r>
                <a:rPr lang="es-ES" sz="2200" b="1" dirty="0">
                  <a:solidFill>
                    <a:srgbClr val="124D9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ES" sz="22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“</a:t>
              </a:r>
              <a:r>
                <a:rPr lang="es-ES" sz="2200" b="1" u="sng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largas duraciones</a:t>
              </a:r>
              <a:r>
                <a:rPr lang="es-ES" sz="22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”</a:t>
              </a:r>
            </a:p>
            <a:p>
              <a:pPr marL="684000" lvl="2" indent="-342900">
                <a:spcBef>
                  <a:spcPts val="200"/>
                </a:spcBef>
                <a:buClr>
                  <a:srgbClr val="C00000"/>
                </a:buClr>
                <a:buFont typeface="Wingdings" panose="05000000000000000000" pitchFamily="2" charset="2"/>
                <a:buChar char=""/>
                <a:tabLst>
                  <a:tab pos="630238" algn="l"/>
                </a:tabLst>
                <a:defRPr/>
              </a:pPr>
              <a:r>
                <a:rPr lang="es-ES" sz="2200" b="1" dirty="0">
                  <a:solidFill>
                    <a:srgbClr val="124D9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…</a:t>
              </a:r>
              <a:r>
                <a:rPr lang="es-ES" sz="2200" dirty="0">
                  <a:solidFill>
                    <a:srgbClr val="124D9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y </a:t>
              </a:r>
              <a:r>
                <a:rPr lang="es-ES" sz="2200" dirty="0">
                  <a:solidFill>
                    <a:srgbClr val="124D9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en </a:t>
              </a:r>
              <a:r>
                <a:rPr lang="es-ES" sz="2200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dos grupos patológicos</a:t>
              </a:r>
              <a:endParaRPr lang="es-ES" sz="22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1" name="Conector recto 20">
              <a:extLst>
                <a:ext uri="{FF2B5EF4-FFF2-40B4-BE49-F238E27FC236}">
                  <a16:creationId xmlns:a16="http://schemas.microsoft.com/office/drawing/2014/main" id="{41F5FF87-AE31-6A3A-E70F-E07A3082AAA4}"/>
                </a:ext>
              </a:extLst>
            </p:cNvPr>
            <p:cNvCxnSpPr/>
            <p:nvPr/>
          </p:nvCxnSpPr>
          <p:spPr>
            <a:xfrm>
              <a:off x="8458555" y="811173"/>
              <a:ext cx="1620000" cy="0"/>
            </a:xfrm>
            <a:prstGeom prst="line">
              <a:avLst/>
            </a:prstGeom>
            <a:ln w="508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14023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28D1CB86-7F34-42AA-B1D9-768005E2C08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093312" y="1196219"/>
            <a:ext cx="6412311" cy="5690468"/>
          </a:xfrm>
          <a:prstGeom prst="rect">
            <a:avLst/>
          </a:prstGeom>
        </p:spPr>
      </p:pic>
      <p:sp>
        <p:nvSpPr>
          <p:cNvPr id="12" name="Rectangle 1">
            <a:extLst>
              <a:ext uri="{FF2B5EF4-FFF2-40B4-BE49-F238E27FC236}">
                <a16:creationId xmlns:a16="http://schemas.microsoft.com/office/drawing/2014/main" id="{D90411ED-0144-4313-AC8A-59F5F0B961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4166" y="2017500"/>
            <a:ext cx="432455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 eaLnBrk="0" hangingPunct="0">
              <a:buClr>
                <a:srgbClr val="C00000"/>
              </a:buClr>
            </a:pPr>
            <a:r>
              <a:rPr lang="es-ES" alt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Donde en la </a:t>
            </a:r>
            <a:r>
              <a:rPr lang="es-ES" alt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gran mayoría</a:t>
            </a:r>
            <a:r>
              <a:rPr lang="es-ES" alt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 </a:t>
            </a:r>
            <a:br>
              <a:rPr lang="es-ES" alt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</a:br>
            <a:r>
              <a:rPr lang="es-ES" altLang="es-E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NO se concede IP</a:t>
            </a:r>
            <a:r>
              <a:rPr lang="es-ES" alt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 </a:t>
            </a:r>
            <a:r>
              <a:rPr lang="es-ES" altLang="es-E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  <a:sym typeface="Wingdings 3" panose="05040102010807070707" pitchFamily="18" charset="2"/>
              </a:rPr>
              <a:t></a:t>
            </a:r>
            <a:endParaRPr lang="es-ES" altLang="es-E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+mn-cs"/>
            </a:endParaRPr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D15D11A9-97DB-4646-9345-B8B587C529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00682" y="4866339"/>
            <a:ext cx="575597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55600" indent="-355600" eaLnBrk="0" hangingPunct="0">
              <a:buClr>
                <a:srgbClr val="C00000"/>
              </a:buClr>
              <a:buFont typeface="Wingdings 3" panose="05040102010807070707" pitchFamily="18" charset="2"/>
              <a:buChar char="Æ"/>
            </a:pPr>
            <a:r>
              <a:rPr lang="es-ES" alt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33</a:t>
            </a:r>
            <a:r>
              <a:rPr lang="es-ES" alt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%</a:t>
            </a:r>
            <a:r>
              <a:rPr lang="es-ES" alt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 calificado</a:t>
            </a:r>
            <a:r>
              <a:rPr lang="es-ES" alt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 de </a:t>
            </a:r>
            <a:r>
              <a:rPr lang="es-ES" alt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IP</a:t>
            </a:r>
            <a:br>
              <a:rPr lang="es-ES" alt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</a:br>
            <a:r>
              <a:rPr lang="es-ES" alt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(</a:t>
            </a:r>
            <a:r>
              <a:rPr lang="es-ES" altLang="es-E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-31</a:t>
            </a:r>
            <a:r>
              <a:rPr lang="es-ES" alt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% v’</a:t>
            </a:r>
            <a:r>
              <a:rPr lang="es-ES" alt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18</a:t>
            </a:r>
            <a:r>
              <a:rPr lang="es-ES" alt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+mn-cs"/>
              </a:rPr>
              <a:t>)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A92E00D-8FAC-465C-BD78-155BBFDD8713}"/>
              </a:ext>
            </a:extLst>
          </p:cNvPr>
          <p:cNvSpPr txBox="1"/>
          <p:nvPr/>
        </p:nvSpPr>
        <p:spPr>
          <a:xfrm>
            <a:off x="4500360" y="1307051"/>
            <a:ext cx="717080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% Participación Procesos finalizados &gt;545 días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España 2023 v’2018</a:t>
            </a:r>
            <a:r>
              <a:rPr lang="es-ES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ABA86432-334E-4F03-BB8B-1E41C510DBCC}"/>
              </a:ext>
            </a:extLst>
          </p:cNvPr>
          <p:cNvSpPr txBox="1"/>
          <p:nvPr/>
        </p:nvSpPr>
        <p:spPr>
          <a:xfrm>
            <a:off x="-47623" y="6588020"/>
            <a:ext cx="459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</a:t>
            </a:r>
            <a:endParaRPr lang="es-ES" sz="14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0A3626E3-2852-69DA-BA53-0ADE1AF1005A}"/>
              </a:ext>
            </a:extLst>
          </p:cNvPr>
          <p:cNvGrpSpPr/>
          <p:nvPr/>
        </p:nvGrpSpPr>
        <p:grpSpPr>
          <a:xfrm>
            <a:off x="144000" y="432000"/>
            <a:ext cx="11677577" cy="1190069"/>
            <a:chOff x="144000" y="432000"/>
            <a:chExt cx="11677577" cy="1190069"/>
          </a:xfrm>
        </p:grpSpPr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4E3C79D2-938C-FEFE-6DCE-1D9F21139844}"/>
                </a:ext>
              </a:extLst>
            </p:cNvPr>
            <p:cNvSpPr txBox="1"/>
            <p:nvPr/>
          </p:nvSpPr>
          <p:spPr>
            <a:xfrm>
              <a:off x="144000" y="432000"/>
              <a:ext cx="11677577" cy="11900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lvl="1" indent="-342900">
                <a:spcBef>
                  <a:spcPts val="600"/>
                </a:spcBef>
                <a:buClr>
                  <a:srgbClr val="C00000"/>
                </a:buClr>
                <a:buFont typeface="Wingdings 3" panose="05040102010807070707" pitchFamily="18" charset="2"/>
                <a:buChar char="Æ"/>
                <a:defRPr/>
              </a:pPr>
              <a:r>
                <a:rPr lang="es-ES" sz="2400" dirty="0">
                  <a:solidFill>
                    <a:srgbClr val="124D9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El </a:t>
              </a:r>
              <a:r>
                <a:rPr lang="es-ES" sz="24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crecimiento</a:t>
              </a:r>
              <a:r>
                <a:rPr lang="es-ES" sz="2400" dirty="0">
                  <a:solidFill>
                    <a:srgbClr val="124D9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del </a:t>
              </a:r>
              <a:r>
                <a:rPr lang="es-ES" sz="2400" b="1" dirty="0">
                  <a:solidFill>
                    <a:srgbClr val="124D9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ABS</a:t>
              </a:r>
              <a:r>
                <a:rPr lang="es-ES" sz="2400" dirty="0">
                  <a:solidFill>
                    <a:srgbClr val="124D9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v’</a:t>
              </a:r>
              <a:r>
                <a:rPr lang="es-ES" sz="2400" b="1" dirty="0">
                  <a:solidFill>
                    <a:srgbClr val="124D9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18</a:t>
              </a:r>
              <a:r>
                <a:rPr lang="es-ES" sz="2400" dirty="0">
                  <a:solidFill>
                    <a:srgbClr val="124D9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lo concentran</a:t>
              </a:r>
              <a:r>
                <a:rPr lang="es-ES" sz="2400" b="1" dirty="0">
                  <a:solidFill>
                    <a:srgbClr val="124D9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2 bloques</a:t>
              </a:r>
              <a:r>
                <a:rPr lang="es-ES" sz="2400" dirty="0">
                  <a:solidFill>
                    <a:srgbClr val="124D9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de </a:t>
              </a:r>
              <a:r>
                <a:rPr lang="es-ES" sz="2400" b="1" dirty="0">
                  <a:solidFill>
                    <a:srgbClr val="124D9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duraciones</a:t>
              </a:r>
              <a:endParaRPr lang="es-E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684000" lvl="2" indent="-342900">
                <a:spcBef>
                  <a:spcPts val="200"/>
                </a:spcBef>
                <a:buClr>
                  <a:srgbClr val="C00000"/>
                </a:buClr>
                <a:buFont typeface="Wingdings" panose="05000000000000000000" pitchFamily="2" charset="2"/>
                <a:buChar char=""/>
                <a:tabLst>
                  <a:tab pos="630238" algn="l"/>
                </a:tabLst>
                <a:defRPr/>
              </a:pPr>
              <a:r>
                <a:rPr lang="es-ES" sz="2200" b="1" dirty="0">
                  <a:solidFill>
                    <a:srgbClr val="124D9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…</a:t>
              </a:r>
              <a:r>
                <a:rPr lang="es-ES" sz="2200" dirty="0">
                  <a:solidFill>
                    <a:srgbClr val="124D9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y donde </a:t>
              </a:r>
              <a:r>
                <a:rPr lang="es-ES" sz="2200" dirty="0">
                  <a:solidFill>
                    <a:srgbClr val="124D9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el </a:t>
              </a:r>
              <a:r>
                <a:rPr lang="es-ES" sz="22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crecimiento</a:t>
              </a:r>
              <a:r>
                <a:rPr lang="es-ES" sz="2200" dirty="0">
                  <a:solidFill>
                    <a:srgbClr val="124D9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del </a:t>
              </a:r>
              <a:r>
                <a:rPr lang="es-ES" sz="2200" b="1" dirty="0">
                  <a:solidFill>
                    <a:srgbClr val="124D9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ABS</a:t>
              </a:r>
              <a:r>
                <a:rPr lang="es-ES" sz="2200" dirty="0">
                  <a:solidFill>
                    <a:srgbClr val="124D9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(x </a:t>
              </a:r>
              <a:r>
                <a:rPr lang="es-ES" sz="2200" b="1" dirty="0">
                  <a:solidFill>
                    <a:srgbClr val="124D9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IT</a:t>
              </a:r>
              <a:r>
                <a:rPr lang="es-ES" sz="2200" dirty="0">
                  <a:solidFill>
                    <a:srgbClr val="124D9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r>
                <a:rPr lang="es-ES" sz="2200" b="1" dirty="0">
                  <a:solidFill>
                    <a:srgbClr val="124D9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se concentra</a:t>
              </a:r>
              <a:r>
                <a:rPr lang="es-ES" sz="2200" dirty="0">
                  <a:solidFill>
                    <a:srgbClr val="124D9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en</a:t>
              </a:r>
              <a:r>
                <a:rPr lang="es-ES" sz="2200" b="1" dirty="0">
                  <a:solidFill>
                    <a:srgbClr val="124D9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ES" sz="22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“</a:t>
              </a:r>
              <a:r>
                <a:rPr lang="es-ES" sz="2200" b="1" u="sng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largas duraciones</a:t>
              </a:r>
              <a:r>
                <a:rPr lang="es-ES" sz="2200" b="1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”</a:t>
              </a:r>
            </a:p>
            <a:p>
              <a:pPr marL="684000" lvl="2" indent="-342900">
                <a:spcBef>
                  <a:spcPts val="200"/>
                </a:spcBef>
                <a:buClr>
                  <a:srgbClr val="C00000"/>
                </a:buClr>
                <a:buFont typeface="Wingdings" panose="05000000000000000000" pitchFamily="2" charset="2"/>
                <a:buChar char=""/>
                <a:tabLst>
                  <a:tab pos="630238" algn="l"/>
                </a:tabLst>
                <a:defRPr/>
              </a:pPr>
              <a:r>
                <a:rPr lang="es-ES" sz="2200" b="1" dirty="0">
                  <a:solidFill>
                    <a:srgbClr val="124D9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…</a:t>
              </a:r>
              <a:r>
                <a:rPr lang="es-ES" sz="2200" dirty="0">
                  <a:solidFill>
                    <a:srgbClr val="124D9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y </a:t>
              </a:r>
              <a:r>
                <a:rPr lang="es-ES" sz="2200" dirty="0">
                  <a:solidFill>
                    <a:srgbClr val="124D9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en </a:t>
              </a:r>
              <a:r>
                <a:rPr lang="es-ES" sz="2200" b="1" u="sng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dos grupos patológicos</a:t>
              </a:r>
              <a:endParaRPr lang="es-ES" sz="22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6" name="Conector recto 5">
              <a:extLst>
                <a:ext uri="{FF2B5EF4-FFF2-40B4-BE49-F238E27FC236}">
                  <a16:creationId xmlns:a16="http://schemas.microsoft.com/office/drawing/2014/main" id="{F8DE59F1-2140-B665-D716-419B46CDC360}"/>
                </a:ext>
              </a:extLst>
            </p:cNvPr>
            <p:cNvCxnSpPr/>
            <p:nvPr/>
          </p:nvCxnSpPr>
          <p:spPr>
            <a:xfrm>
              <a:off x="8458555" y="811173"/>
              <a:ext cx="1620000" cy="0"/>
            </a:xfrm>
            <a:prstGeom prst="line">
              <a:avLst/>
            </a:prstGeom>
            <a:ln w="508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11852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D2E7B26A-6D10-4C91-A259-3791A28919AA}"/>
              </a:ext>
            </a:extLst>
          </p:cNvPr>
          <p:cNvSpPr txBox="1"/>
          <p:nvPr/>
        </p:nvSpPr>
        <p:spPr>
          <a:xfrm>
            <a:off x="411765" y="1170434"/>
            <a:ext cx="100986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72655" lvl="2" indent="-204778">
              <a:buClr>
                <a:srgbClr val="C00000"/>
              </a:buClr>
              <a:buFont typeface="Wingdings" panose="05000000000000000000" pitchFamily="2" charset="2"/>
              <a:buChar char="l"/>
            </a:pPr>
            <a:r>
              <a:rPr lang="es-ES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es-ES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s-ES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31’6</a:t>
            </a:r>
            <a:r>
              <a:rPr lang="es-ES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% </a:t>
            </a:r>
            <a:r>
              <a:rPr lang="es-ES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DNI</a:t>
            </a:r>
            <a:r>
              <a:rPr lang="es-ES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’s que iniciaron </a:t>
            </a:r>
            <a:r>
              <a:rPr lang="es-ES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es-ES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(el </a:t>
            </a:r>
            <a:r>
              <a:rPr lang="es-ES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68’4</a:t>
            </a:r>
            <a:r>
              <a:rPr lang="es-ES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% no tuvieron ninguna baja),</a:t>
            </a:r>
            <a:r>
              <a:rPr lang="es-ES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algunos </a:t>
            </a:r>
            <a:r>
              <a:rPr lang="es-E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repitieron</a:t>
            </a:r>
            <a:br>
              <a:rPr lang="es-E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ES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15’0</a:t>
            </a:r>
            <a:r>
              <a:rPr lang="es-ES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% un único proceso y </a:t>
            </a:r>
            <a:r>
              <a:rPr lang="es-E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16’6</a:t>
            </a:r>
            <a:r>
              <a:rPr lang="es-ES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% </a:t>
            </a:r>
            <a:r>
              <a:rPr lang="es-ES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dos</a:t>
            </a:r>
            <a:r>
              <a:rPr lang="es-ES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o </a:t>
            </a:r>
            <a:r>
              <a:rPr lang="es-ES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más</a:t>
            </a:r>
            <a:r>
              <a:rPr lang="es-ES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E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C9AED4CD-D49B-4065-9A17-3139BF0BF1CD}"/>
              </a:ext>
            </a:extLst>
          </p:cNvPr>
          <p:cNvSpPr txBox="1"/>
          <p:nvPr/>
        </p:nvSpPr>
        <p:spPr>
          <a:xfrm>
            <a:off x="-47623" y="6588020"/>
            <a:ext cx="459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</a:t>
            </a:r>
            <a:endParaRPr lang="es-ES" sz="12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79733FE-BA17-4E8E-B23A-23C79442FF40}"/>
              </a:ext>
            </a:extLst>
          </p:cNvPr>
          <p:cNvSpPr txBox="1"/>
          <p:nvPr/>
        </p:nvSpPr>
        <p:spPr>
          <a:xfrm>
            <a:off x="41062" y="401093"/>
            <a:ext cx="11855970" cy="1102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1" indent="-342900">
              <a:spcBef>
                <a:spcPts val="600"/>
              </a:spcBef>
              <a:buClr>
                <a:srgbClr val="C00000"/>
              </a:buClr>
              <a:buFont typeface="Wingdings 3" panose="05040102010807070707" pitchFamily="18" charset="2"/>
              <a:buChar char="Æ"/>
              <a:defRPr/>
            </a:pPr>
            <a:r>
              <a:rPr lang="es-E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¿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… 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 el dispar 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comportamiento 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determinados </a:t>
            </a:r>
            <a:r>
              <a:rPr lang="es-ES" sz="2400" b="1" dirty="0" err="1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DNI</a:t>
            </a:r>
            <a:r>
              <a:rPr lang="es-ES" sz="2400" dirty="0" err="1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’s</a:t>
            </a:r>
            <a:endParaRPr lang="es-ES" sz="2400" dirty="0">
              <a:solidFill>
                <a:srgbClr val="124D9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30000" lvl="2" indent="-342900">
              <a:spcBef>
                <a:spcPts val="200"/>
              </a:spcBef>
              <a:buClr>
                <a:srgbClr val="C00000"/>
              </a:buClr>
              <a:buFont typeface="Wingdings" panose="05000000000000000000" pitchFamily="2" charset="2"/>
              <a:buChar char=""/>
            </a:pP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“peso” 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los </a:t>
            </a:r>
            <a:r>
              <a:rPr lang="es-E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REPETIDORES</a:t>
            </a:r>
          </a:p>
          <a:p>
            <a:pPr marL="257162" lvl="1" indent="-257162">
              <a:buClr>
                <a:srgbClr val="C00000"/>
              </a:buClr>
              <a:buFont typeface="Wingdings 3" panose="05040102010807070707" pitchFamily="18" charset="2"/>
              <a:buChar char="Æ"/>
            </a:pPr>
            <a:endParaRPr lang="es-ES" sz="2000" dirty="0">
              <a:solidFill>
                <a:srgbClr val="124D9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67F20E59-A1B8-4892-9E52-A3C883F4918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6758"/>
          <a:stretch/>
        </p:blipFill>
        <p:spPr>
          <a:xfrm>
            <a:off x="212684" y="3051813"/>
            <a:ext cx="1891420" cy="2409249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EECDB25F-B998-48A3-A1B0-CDC449E093F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70662" y="1600179"/>
            <a:ext cx="6208654" cy="4988049"/>
          </a:xfrm>
          <a:prstGeom prst="rect">
            <a:avLst/>
          </a:prstGeom>
          <a:noFill/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4E9EF590-5E5E-4698-8272-E5E4E98BCC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242" r="33517" b="19761"/>
          <a:stretch/>
        </p:blipFill>
        <p:spPr>
          <a:xfrm>
            <a:off x="2104104" y="3051814"/>
            <a:ext cx="1891420" cy="1933142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405D4DF2-5F47-4514-A393-97F108C011C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6758"/>
          <a:stretch/>
        </p:blipFill>
        <p:spPr>
          <a:xfrm>
            <a:off x="4011190" y="3051813"/>
            <a:ext cx="1891420" cy="2409249"/>
          </a:xfrm>
          <a:prstGeom prst="rect">
            <a:avLst/>
          </a:prstGeom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CEF0A733-6BF7-4002-A0FA-FC07042D302D}"/>
              </a:ext>
            </a:extLst>
          </p:cNvPr>
          <p:cNvSpPr txBox="1"/>
          <p:nvPr/>
        </p:nvSpPr>
        <p:spPr>
          <a:xfrm>
            <a:off x="2048806" y="2436770"/>
            <a:ext cx="19795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Repetidores</a:t>
            </a: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927AA28D-83EB-4ED0-ADB5-0E8F3B084F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6000"/>
                    </a14:imgEffect>
                    <a14:imgEffect>
                      <a14:brightnessContrast contrast="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9553" y="6379367"/>
            <a:ext cx="795666" cy="419721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DC1C438A-F184-4332-B3CB-D8ACD20DB4AD}"/>
              </a:ext>
            </a:extLst>
          </p:cNvPr>
          <p:cNvSpPr/>
          <p:nvPr/>
        </p:nvSpPr>
        <p:spPr>
          <a:xfrm>
            <a:off x="458242" y="4843213"/>
            <a:ext cx="15776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0000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Murcia 15,7</a:t>
            </a:r>
            <a:r>
              <a:rPr lang="es-ES" sz="1200" b="1" dirty="0">
                <a:solidFill>
                  <a:srgbClr val="0000E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lang="es-ES" b="1" dirty="0">
              <a:solidFill>
                <a:srgbClr val="0000E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E47266F-B8CB-9E7F-EDB6-FCDEFE16C982}"/>
              </a:ext>
            </a:extLst>
          </p:cNvPr>
          <p:cNvSpPr txBox="1"/>
          <p:nvPr/>
        </p:nvSpPr>
        <p:spPr>
          <a:xfrm>
            <a:off x="545191" y="5687566"/>
            <a:ext cx="62892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s-ES" sz="1800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</a:t>
            </a:r>
            <a:r>
              <a:rPr lang="es-ES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repetidores</a:t>
            </a:r>
            <a:r>
              <a:rPr lang="es-ES" sz="1800" b="1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justifican</a:t>
            </a:r>
            <a:r>
              <a:rPr lang="es-ES" sz="1800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el </a:t>
            </a:r>
            <a:r>
              <a:rPr lang="es-ES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crecimiento</a:t>
            </a:r>
            <a:r>
              <a:rPr lang="es-ES" sz="1800" b="1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800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 </a:t>
            </a:r>
            <a:r>
              <a:rPr lang="es-ES" sz="1800" b="1" dirty="0">
                <a:solidFill>
                  <a:srgbClr val="124D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40128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0F8FCD3-BEE9-FCA6-E387-1C214873D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1F4CBD1-F838-52AC-4956-735B64E2FCBB}"/>
              </a:ext>
            </a:extLst>
          </p:cNvPr>
          <p:cNvSpPr txBox="1"/>
          <p:nvPr/>
        </p:nvSpPr>
        <p:spPr>
          <a:xfrm>
            <a:off x="144000" y="432000"/>
            <a:ext cx="11860457" cy="79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1" indent="-342900">
              <a:spcBef>
                <a:spcPts val="600"/>
              </a:spcBef>
              <a:buClr>
                <a:srgbClr val="C00000"/>
              </a:buClr>
              <a:buFont typeface="Wingdings 3" panose="05040102010807070707" pitchFamily="18" charset="2"/>
              <a:buChar char="Æ"/>
              <a:defRPr/>
            </a:pP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… 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 el dispar 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comportamiento 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determinados DNI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’s</a:t>
            </a:r>
          </a:p>
          <a:p>
            <a:pPr marL="630000" lvl="2" indent="-342900">
              <a:spcBef>
                <a:spcPts val="200"/>
              </a:spcBef>
              <a:buClr>
                <a:srgbClr val="C00000"/>
              </a:buClr>
              <a:buFont typeface="Wingdings" panose="05000000000000000000" pitchFamily="2" charset="2"/>
              <a:buChar char=""/>
            </a:pP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“peso” 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los </a:t>
            </a:r>
            <a:r>
              <a:rPr lang="es-E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REPETIDORES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y en </a:t>
            </a:r>
            <a:r>
              <a:rPr lang="es-E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TODOS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los </a:t>
            </a:r>
            <a:r>
              <a:rPr lang="es-E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SECTORES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14CA31F-385B-B8A0-E981-90C66E658DEA}"/>
              </a:ext>
            </a:extLst>
          </p:cNvPr>
          <p:cNvSpPr txBox="1"/>
          <p:nvPr/>
        </p:nvSpPr>
        <p:spPr>
          <a:xfrm rot="16200000">
            <a:off x="-1793936" y="3530824"/>
            <a:ext cx="5004000" cy="400110"/>
          </a:xfrm>
          <a:prstGeom prst="rect">
            <a:avLst/>
          </a:prstGeom>
          <a:solidFill>
            <a:srgbClr val="FFFF00"/>
          </a:solidFill>
          <a:ln w="50800" cmpd="dbl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lvl="1" algn="ctr">
              <a:spcBef>
                <a:spcPts val="600"/>
              </a:spcBef>
              <a:buClr>
                <a:srgbClr val="C00000"/>
              </a:buClr>
              <a:defRPr/>
            </a:pPr>
            <a:r>
              <a:rPr lang="es-E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s-E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rincipal </a:t>
            </a:r>
            <a:r>
              <a:rPr lang="es-E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novedad</a:t>
            </a:r>
            <a:r>
              <a:rPr lang="es-ES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s-E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Estudio</a:t>
            </a:r>
            <a:endParaRPr lang="es-ES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5604B24D-406E-1F3C-01EA-AD28BF7DC12D}"/>
              </a:ext>
            </a:extLst>
          </p:cNvPr>
          <p:cNvCxnSpPr/>
          <p:nvPr/>
        </p:nvCxnSpPr>
        <p:spPr>
          <a:xfrm>
            <a:off x="7438926" y="810000"/>
            <a:ext cx="720000" cy="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upo 1">
            <a:extLst>
              <a:ext uri="{FF2B5EF4-FFF2-40B4-BE49-F238E27FC236}">
                <a16:creationId xmlns:a16="http://schemas.microsoft.com/office/drawing/2014/main" id="{853DE0AF-45AB-E03E-6310-4B219269D7DB}"/>
              </a:ext>
            </a:extLst>
          </p:cNvPr>
          <p:cNvGrpSpPr/>
          <p:nvPr/>
        </p:nvGrpSpPr>
        <p:grpSpPr>
          <a:xfrm>
            <a:off x="4306987" y="1118345"/>
            <a:ext cx="5173608" cy="5715262"/>
            <a:chOff x="3214255" y="1179646"/>
            <a:chExt cx="5791200" cy="5640261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18A1A4D0-BB83-1442-13C4-AEEB3BED24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6969" r="8502" b="11790"/>
            <a:stretch/>
          </p:blipFill>
          <p:spPr>
            <a:xfrm>
              <a:off x="3214255" y="1179646"/>
              <a:ext cx="5791200" cy="5516720"/>
            </a:xfrm>
            <a:prstGeom prst="rect">
              <a:avLst/>
            </a:prstGeom>
          </p:spPr>
        </p:pic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490A7D11-2DFB-898C-110D-99C9E2DF48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88211" r="8502" b="8746"/>
            <a:stretch/>
          </p:blipFill>
          <p:spPr>
            <a:xfrm>
              <a:off x="3214255" y="6613241"/>
              <a:ext cx="5791200" cy="206666"/>
            </a:xfrm>
            <a:prstGeom prst="rect">
              <a:avLst/>
            </a:prstGeom>
          </p:spPr>
        </p:pic>
      </p:grpSp>
      <p:sp>
        <p:nvSpPr>
          <p:cNvPr id="10" name="Rectángulo 9">
            <a:extLst>
              <a:ext uri="{FF2B5EF4-FFF2-40B4-BE49-F238E27FC236}">
                <a16:creationId xmlns:a16="http://schemas.microsoft.com/office/drawing/2014/main" id="{E83D770A-37CA-60D6-1E37-4F9DEEF2EEFD}"/>
              </a:ext>
            </a:extLst>
          </p:cNvPr>
          <p:cNvSpPr/>
          <p:nvPr/>
        </p:nvSpPr>
        <p:spPr>
          <a:xfrm>
            <a:off x="4252447" y="3898646"/>
            <a:ext cx="5184000" cy="25200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632F4E48-C779-0C61-9F19-7273012B11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3020" y="6143643"/>
            <a:ext cx="1733666" cy="395650"/>
          </a:xfrm>
          <a:prstGeom prst="rect">
            <a:avLst/>
          </a:prstGeom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930B0EB1-F4E2-B740-325B-92B01ED99F49}"/>
              </a:ext>
            </a:extLst>
          </p:cNvPr>
          <p:cNvSpPr/>
          <p:nvPr/>
        </p:nvSpPr>
        <p:spPr>
          <a:xfrm>
            <a:off x="4252447" y="1138073"/>
            <a:ext cx="5184000" cy="25200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193C2E45-FC82-9BFC-C769-EB308D9BF664}"/>
              </a:ext>
            </a:extLst>
          </p:cNvPr>
          <p:cNvSpPr/>
          <p:nvPr/>
        </p:nvSpPr>
        <p:spPr>
          <a:xfrm>
            <a:off x="4252447" y="2635082"/>
            <a:ext cx="5184000" cy="252000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3EA981EB-31B1-0780-C580-B12E4F6AD2F3}"/>
              </a:ext>
            </a:extLst>
          </p:cNvPr>
          <p:cNvSpPr txBox="1"/>
          <p:nvPr/>
        </p:nvSpPr>
        <p:spPr>
          <a:xfrm>
            <a:off x="-47623" y="6588020"/>
            <a:ext cx="459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</a:t>
            </a:r>
            <a:endParaRPr lang="es-ES" sz="14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15670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  <p:bldP spid="14" grpId="0" animBg="1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B7D67203-971F-4EFF-8AB3-90B74BB5F767}"/>
              </a:ext>
            </a:extLst>
          </p:cNvPr>
          <p:cNvSpPr txBox="1"/>
          <p:nvPr/>
        </p:nvSpPr>
        <p:spPr>
          <a:xfrm>
            <a:off x="144000" y="432000"/>
            <a:ext cx="11860457" cy="795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1" indent="-342900">
              <a:spcBef>
                <a:spcPts val="600"/>
              </a:spcBef>
              <a:buClr>
                <a:srgbClr val="C00000"/>
              </a:buClr>
              <a:buFont typeface="Wingdings 3" panose="05040102010807070707" pitchFamily="18" charset="2"/>
              <a:buChar char="Æ"/>
              <a:defRPr/>
            </a:pP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… 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 el dispar 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comportamiento 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determinados DNI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’s</a:t>
            </a:r>
          </a:p>
          <a:p>
            <a:pPr marL="684000" lvl="2" indent="-342900">
              <a:spcBef>
                <a:spcPts val="200"/>
              </a:spcBef>
              <a:buClr>
                <a:srgbClr val="C00000"/>
              </a:buClr>
              <a:buFont typeface="Wingdings" panose="05000000000000000000" pitchFamily="2" charset="2"/>
              <a:buChar char=""/>
              <a:tabLst>
                <a:tab pos="630238" algn="l"/>
              </a:tabLst>
              <a:defRPr/>
            </a:pP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y de los que </a:t>
            </a:r>
            <a:r>
              <a:rPr lang="es-E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repitieron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sólo el 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9’9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% repitió por el mismo 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grupo patológico</a:t>
            </a:r>
            <a:endParaRPr lang="es-ES" sz="2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B7ABEA5F-D728-4789-9F91-B4DA5CD4A135}"/>
              </a:ext>
            </a:extLst>
          </p:cNvPr>
          <p:cNvSpPr txBox="1"/>
          <p:nvPr/>
        </p:nvSpPr>
        <p:spPr>
          <a:xfrm rot="16200000">
            <a:off x="-1793936" y="3530824"/>
            <a:ext cx="5004000" cy="400110"/>
          </a:xfrm>
          <a:prstGeom prst="rect">
            <a:avLst/>
          </a:prstGeom>
          <a:solidFill>
            <a:srgbClr val="FFFF00"/>
          </a:solidFill>
          <a:ln w="50800" cmpd="dbl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marL="0" lvl="1" algn="ctr">
              <a:spcBef>
                <a:spcPts val="600"/>
              </a:spcBef>
              <a:buClr>
                <a:srgbClr val="C00000"/>
              </a:buClr>
              <a:defRPr/>
            </a:pPr>
            <a:r>
              <a:rPr lang="es-E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s-E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rincipal </a:t>
            </a:r>
            <a:r>
              <a:rPr lang="es-E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novedad</a:t>
            </a:r>
            <a:r>
              <a:rPr lang="es-ES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del </a:t>
            </a:r>
            <a:r>
              <a:rPr lang="es-E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Estudio</a:t>
            </a:r>
            <a:endParaRPr lang="es-ES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id="{E4072DAE-3190-40F9-9200-9AB3E99B7431}"/>
              </a:ext>
            </a:extLst>
          </p:cNvPr>
          <p:cNvGrpSpPr/>
          <p:nvPr/>
        </p:nvGrpSpPr>
        <p:grpSpPr>
          <a:xfrm>
            <a:off x="931589" y="2122416"/>
            <a:ext cx="10881601" cy="4393203"/>
            <a:chOff x="991697" y="3027019"/>
            <a:chExt cx="10038253" cy="3679684"/>
          </a:xfrm>
        </p:grpSpPr>
        <p:pic>
          <p:nvPicPr>
            <p:cNvPr id="23" name="Imagen 22">
              <a:extLst>
                <a:ext uri="{FF2B5EF4-FFF2-40B4-BE49-F238E27FC236}">
                  <a16:creationId xmlns:a16="http://schemas.microsoft.com/office/drawing/2014/main" id="{18AF0822-159B-4D94-9381-DB078C8B59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b="9078"/>
            <a:stretch/>
          </p:blipFill>
          <p:spPr>
            <a:xfrm>
              <a:off x="1553301" y="3027019"/>
              <a:ext cx="9476649" cy="3417542"/>
            </a:xfrm>
            <a:prstGeom prst="rect">
              <a:avLst/>
            </a:prstGeom>
          </p:spPr>
        </p:pic>
        <p:sp>
          <p:nvSpPr>
            <p:cNvPr id="24" name="CuadroTexto 23">
              <a:extLst>
                <a:ext uri="{FF2B5EF4-FFF2-40B4-BE49-F238E27FC236}">
                  <a16:creationId xmlns:a16="http://schemas.microsoft.com/office/drawing/2014/main" id="{56743083-1844-4376-B9E5-258BEACA0AC6}"/>
                </a:ext>
              </a:extLst>
            </p:cNvPr>
            <p:cNvSpPr txBox="1"/>
            <p:nvPr/>
          </p:nvSpPr>
          <p:spPr>
            <a:xfrm rot="16200000">
              <a:off x="326894" y="4154873"/>
              <a:ext cx="1670314" cy="3407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i="1" dirty="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% Peso Repetidores</a:t>
              </a:r>
            </a:p>
          </p:txBody>
        </p:sp>
        <p:sp>
          <p:nvSpPr>
            <p:cNvPr id="25" name="CuadroTexto 24">
              <a:extLst>
                <a:ext uri="{FF2B5EF4-FFF2-40B4-BE49-F238E27FC236}">
                  <a16:creationId xmlns:a16="http://schemas.microsoft.com/office/drawing/2014/main" id="{79FF8CC5-DDCE-4488-850E-9704E8A55814}"/>
                </a:ext>
              </a:extLst>
            </p:cNvPr>
            <p:cNvSpPr txBox="1"/>
            <p:nvPr/>
          </p:nvSpPr>
          <p:spPr>
            <a:xfrm>
              <a:off x="5476517" y="6397356"/>
              <a:ext cx="1804687" cy="30934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i="1" dirty="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Nº de Diagnósticos</a:t>
              </a:r>
            </a:p>
          </p:txBody>
        </p:sp>
      </p:grpSp>
      <p:sp>
        <p:nvSpPr>
          <p:cNvPr id="26" name="CuadroTexto 25">
            <a:extLst>
              <a:ext uri="{FF2B5EF4-FFF2-40B4-BE49-F238E27FC236}">
                <a16:creationId xmlns:a16="http://schemas.microsoft.com/office/drawing/2014/main" id="{2B6CB8A4-9B41-4048-B015-4776730E3CED}"/>
              </a:ext>
            </a:extLst>
          </p:cNvPr>
          <p:cNvSpPr txBox="1"/>
          <p:nvPr/>
        </p:nvSpPr>
        <p:spPr>
          <a:xfrm>
            <a:off x="1565720" y="1150539"/>
            <a:ext cx="103901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es-ES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Repetidores C</a:t>
            </a:r>
            <a:r>
              <a:rPr lang="es-ES" sz="20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uenta </a:t>
            </a:r>
            <a:r>
              <a:rPr lang="es-ES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Ajena</a:t>
            </a:r>
            <a:br>
              <a:rPr lang="es-ES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grupos patológicos distintos incurridos</a:t>
            </a:r>
            <a:r>
              <a:rPr lang="es-ES" sz="20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en </a:t>
            </a:r>
            <a:r>
              <a:rPr lang="es-ES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 meses</a:t>
            </a:r>
            <a:endParaRPr lang="es-ES" sz="2000" b="1" i="1" u="sng" dirty="0">
              <a:solidFill>
                <a:srgbClr val="124D9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DCB43C0E-ED8B-4CFE-937F-9F3ACAE5A990}"/>
              </a:ext>
            </a:extLst>
          </p:cNvPr>
          <p:cNvSpPr txBox="1"/>
          <p:nvPr/>
        </p:nvSpPr>
        <p:spPr>
          <a:xfrm>
            <a:off x="10681496" y="3715271"/>
            <a:ext cx="950901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ES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10’8</a:t>
            </a:r>
            <a:r>
              <a:rPr lang="es-ES" sz="2400" i="1" dirty="0">
                <a:solidFill>
                  <a:srgbClr val="D982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52612ABE-716D-4D2B-B20E-FD8E5C011451}"/>
              </a:ext>
            </a:extLst>
          </p:cNvPr>
          <p:cNvSpPr txBox="1"/>
          <p:nvPr/>
        </p:nvSpPr>
        <p:spPr>
          <a:xfrm>
            <a:off x="2066447" y="3824639"/>
            <a:ext cx="792000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s-ES" sz="2400" b="1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9’9</a:t>
            </a:r>
            <a:r>
              <a:rPr lang="es-ES" sz="2400" i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AEC4AC3A-EA4D-4DB2-958D-4E4333C9D611}"/>
              </a:ext>
            </a:extLst>
          </p:cNvPr>
          <p:cNvGrpSpPr/>
          <p:nvPr/>
        </p:nvGrpSpPr>
        <p:grpSpPr>
          <a:xfrm>
            <a:off x="3871055" y="1939602"/>
            <a:ext cx="7884000" cy="4198055"/>
            <a:chOff x="3871055" y="1939602"/>
            <a:chExt cx="7884000" cy="4198055"/>
          </a:xfrm>
        </p:grpSpPr>
        <p:sp>
          <p:nvSpPr>
            <p:cNvPr id="29" name="Rectángulo: esquinas redondeadas 28">
              <a:extLst>
                <a:ext uri="{FF2B5EF4-FFF2-40B4-BE49-F238E27FC236}">
                  <a16:creationId xmlns:a16="http://schemas.microsoft.com/office/drawing/2014/main" id="{00EFEFF7-54B2-4C30-88E2-C34AF88551AF}"/>
                </a:ext>
              </a:extLst>
            </p:cNvPr>
            <p:cNvSpPr/>
            <p:nvPr/>
          </p:nvSpPr>
          <p:spPr>
            <a:xfrm>
              <a:off x="3871055" y="1939602"/>
              <a:ext cx="7884000" cy="4198055"/>
            </a:xfrm>
            <a:prstGeom prst="roundRect">
              <a:avLst/>
            </a:prstGeom>
            <a:noFill/>
            <a:ln w="15875">
              <a:solidFill>
                <a:srgbClr val="FF0000"/>
              </a:solidFill>
              <a:prstDash val="sysDot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0" name="CuadroTexto 29">
              <a:extLst>
                <a:ext uri="{FF2B5EF4-FFF2-40B4-BE49-F238E27FC236}">
                  <a16:creationId xmlns:a16="http://schemas.microsoft.com/office/drawing/2014/main" id="{43AB2135-8C00-4155-9E86-EA6F9D8CEF1B}"/>
                </a:ext>
              </a:extLst>
            </p:cNvPr>
            <p:cNvSpPr txBox="1"/>
            <p:nvPr/>
          </p:nvSpPr>
          <p:spPr>
            <a:xfrm>
              <a:off x="7337605" y="1939602"/>
              <a:ext cx="95090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400" b="1" i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65’7</a:t>
              </a:r>
              <a:r>
                <a:rPr lang="es-ES" sz="2400" i="1" dirty="0">
                  <a:solidFill>
                    <a:srgbClr val="D98208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%</a:t>
              </a: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24BED24-C97A-46F9-86C1-86B0559F5574}"/>
              </a:ext>
            </a:extLst>
          </p:cNvPr>
          <p:cNvSpPr txBox="1"/>
          <p:nvPr/>
        </p:nvSpPr>
        <p:spPr>
          <a:xfrm>
            <a:off x="-47623" y="6588020"/>
            <a:ext cx="459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</a:t>
            </a:r>
            <a:endParaRPr lang="es-ES" sz="14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" name="Conector recto 3">
            <a:extLst>
              <a:ext uri="{FF2B5EF4-FFF2-40B4-BE49-F238E27FC236}">
                <a16:creationId xmlns:a16="http://schemas.microsoft.com/office/drawing/2014/main" id="{1159C5D7-4F74-6321-2A9B-EAE4739524C7}"/>
              </a:ext>
            </a:extLst>
          </p:cNvPr>
          <p:cNvCxnSpPr/>
          <p:nvPr/>
        </p:nvCxnSpPr>
        <p:spPr>
          <a:xfrm>
            <a:off x="7438926" y="810000"/>
            <a:ext cx="720000" cy="0"/>
          </a:xfrm>
          <a:prstGeom prst="lin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8634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13CAC-BB91-692E-1578-950A85DF2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EA4F8908-CECE-4E13-5AE0-8BE0BC763FCA}"/>
              </a:ext>
            </a:extLst>
          </p:cNvPr>
          <p:cNvSpPr txBox="1"/>
          <p:nvPr/>
        </p:nvSpPr>
        <p:spPr>
          <a:xfrm>
            <a:off x="380967" y="418767"/>
            <a:ext cx="11444589" cy="47243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>
              <a:buClr>
                <a:srgbClr val="C00000"/>
              </a:buClr>
              <a:defRPr/>
            </a:pP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ABS x IT 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fenómeno 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MULTICAUSAL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8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España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2018 </a:t>
            </a:r>
            <a:r>
              <a:rPr lang="es-ES" sz="28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4’12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es-ES" sz="28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Wingdings 3" panose="05040102010807070707" pitchFamily="18" charset="2"/>
              </a:rPr>
              <a:t>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  <a:sym typeface="Wingdings 3" panose="05040102010807070707" pitchFamily="18" charset="2"/>
              </a:rPr>
              <a:t> 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2023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5’58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+36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% 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v’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b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s-ES" sz="1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36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incremento </a:t>
            </a:r>
            <a:r>
              <a:rPr lang="es-ES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 LO JUSTIFICA</a:t>
            </a:r>
            <a:r>
              <a:rPr lang="es-E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es-E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8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sz="3600" dirty="0">
              <a:solidFill>
                <a:srgbClr val="124D9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-342900">
              <a:spcBef>
                <a:spcPts val="600"/>
              </a:spcBef>
              <a:buClr>
                <a:srgbClr val="C00000"/>
              </a:buClr>
              <a:buFont typeface="Wingdings 3" panose="05040102010807070707" pitchFamily="18" charset="2"/>
              <a:buChar char="Æ"/>
              <a:defRPr/>
            </a:pPr>
            <a:r>
              <a:rPr lang="es-ES" sz="28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28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SECTOR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ni la</a:t>
            </a:r>
            <a:r>
              <a:rPr lang="es-ES" sz="28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PENOSIDAD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ni la </a:t>
            </a:r>
            <a:r>
              <a:rPr lang="es-ES" sz="32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PRECARIEDAD</a:t>
            </a:r>
          </a:p>
          <a:p>
            <a:pPr marL="342900" lvl="1" indent="-342900">
              <a:spcBef>
                <a:spcPts val="600"/>
              </a:spcBef>
              <a:buClr>
                <a:srgbClr val="C00000"/>
              </a:buClr>
              <a:buFont typeface="Wingdings 3" panose="05040102010807070707" pitchFamily="18" charset="2"/>
              <a:buChar char="Æ"/>
              <a:defRPr/>
            </a:pPr>
            <a:r>
              <a:rPr lang="es-ES" sz="28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ampoco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28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GÉNERO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ni la</a:t>
            </a:r>
            <a:r>
              <a:rPr lang="es-ES" sz="28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EDAD</a:t>
            </a:r>
          </a:p>
          <a:p>
            <a:pPr marL="342900" lvl="1" indent="-342900">
              <a:spcBef>
                <a:spcPts val="600"/>
              </a:spcBef>
              <a:buClr>
                <a:srgbClr val="C00000"/>
              </a:buClr>
              <a:buFont typeface="Wingdings 3" panose="05040102010807070707" pitchFamily="18" charset="2"/>
              <a:buChar char="Æ"/>
              <a:defRPr/>
            </a:pPr>
            <a:r>
              <a:rPr lang="es-E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¡¡en TODOS los ejes de análisis EMPEORA TODO¡¡</a:t>
            </a:r>
          </a:p>
          <a:p>
            <a:pPr marL="357188" lvl="1">
              <a:spcBef>
                <a:spcPts val="600"/>
              </a:spcBef>
              <a:buClr>
                <a:srgbClr val="C00000"/>
              </a:buClr>
              <a:defRPr/>
            </a:pP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todos los 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tamaños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empresa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todos los 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niveles salariales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todos los 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niveles de estudios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todos los 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regímenes de la Seguridad Social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… </a:t>
            </a:r>
            <a:r>
              <a:rPr lang="es-ES" sz="2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¡¡TODO!!</a:t>
            </a:r>
          </a:p>
          <a:p>
            <a:pPr marL="342900" lvl="1" indent="-342900">
              <a:spcBef>
                <a:spcPts val="600"/>
              </a:spcBef>
              <a:buClr>
                <a:srgbClr val="C00000"/>
              </a:buClr>
              <a:buFont typeface="Wingdings 3" panose="05040102010807070707" pitchFamily="18" charset="2"/>
              <a:buChar char="Æ"/>
              <a:defRPr/>
            </a:pPr>
            <a:r>
              <a:rPr lang="es-ES" sz="28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… 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pero hay </a:t>
            </a:r>
            <a:r>
              <a:rPr lang="es-ES" sz="2800" b="1" u="sng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 ejes</a:t>
            </a:r>
            <a:r>
              <a:rPr lang="es-ES" sz="2800" u="sng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con un </a:t>
            </a:r>
            <a:r>
              <a:rPr lang="es-ES" sz="2800" b="1" u="sng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comportamiento dispar</a:t>
            </a:r>
            <a:r>
              <a:rPr lang="es-ES" sz="28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s-ES" sz="2400" dirty="0">
              <a:solidFill>
                <a:srgbClr val="124D9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7423017-98D9-846D-86D3-D432A7E84DE2}"/>
              </a:ext>
            </a:extLst>
          </p:cNvPr>
          <p:cNvSpPr txBox="1"/>
          <p:nvPr/>
        </p:nvSpPr>
        <p:spPr>
          <a:xfrm>
            <a:off x="7401384" y="4978894"/>
            <a:ext cx="403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>
              <a:spcBef>
                <a:spcPts val="600"/>
              </a:spcBef>
              <a:buClr>
                <a:srgbClr val="C00000"/>
              </a:buClr>
              <a:defRPr/>
            </a:pP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 los </a:t>
            </a:r>
            <a:r>
              <a:rPr lang="es-E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DNI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’s de los pacientes</a:t>
            </a:r>
            <a:endParaRPr lang="es-E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95BD62F-CC5E-90C2-C558-DDE10C050A6D}"/>
              </a:ext>
            </a:extLst>
          </p:cNvPr>
          <p:cNvSpPr txBox="1"/>
          <p:nvPr/>
        </p:nvSpPr>
        <p:spPr>
          <a:xfrm>
            <a:off x="2829775" y="4978894"/>
            <a:ext cx="48605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>
              <a:spcBef>
                <a:spcPts val="600"/>
              </a:spcBef>
              <a:buClr>
                <a:srgbClr val="C00000"/>
              </a:buClr>
              <a:defRPr/>
            </a:pP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la </a:t>
            </a:r>
            <a:r>
              <a:rPr lang="es-E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duración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 los 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procesos</a:t>
            </a:r>
            <a:endParaRPr lang="es-E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B94D0B6-A892-3EA4-7B59-B4C371BBEA26}"/>
              </a:ext>
            </a:extLst>
          </p:cNvPr>
          <p:cNvSpPr txBox="1"/>
          <p:nvPr/>
        </p:nvSpPr>
        <p:spPr>
          <a:xfrm>
            <a:off x="730113" y="4978894"/>
            <a:ext cx="291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spcBef>
                <a:spcPts val="600"/>
              </a:spcBef>
              <a:buClr>
                <a:srgbClr val="C00000"/>
              </a:buClr>
              <a:defRPr/>
            </a:pP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las </a:t>
            </a:r>
            <a:r>
              <a:rPr lang="es-E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patologías</a:t>
            </a:r>
            <a:endParaRPr lang="es-ES" sz="2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FEF6814-AFA2-56EB-A18E-2F2940B66A82}"/>
              </a:ext>
            </a:extLst>
          </p:cNvPr>
          <p:cNvSpPr txBox="1"/>
          <p:nvPr/>
        </p:nvSpPr>
        <p:spPr>
          <a:xfrm>
            <a:off x="-47623" y="6588020"/>
            <a:ext cx="459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</a:t>
            </a:r>
            <a:endParaRPr lang="es-ES" sz="14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987EC249-240B-1A89-2087-662E364C1671}"/>
              </a:ext>
            </a:extLst>
          </p:cNvPr>
          <p:cNvSpPr txBox="1"/>
          <p:nvPr/>
        </p:nvSpPr>
        <p:spPr>
          <a:xfrm>
            <a:off x="380967" y="334247"/>
            <a:ext cx="2648611" cy="461665"/>
          </a:xfrm>
          <a:prstGeom prst="rect">
            <a:avLst/>
          </a:prstGeom>
          <a:noFill/>
          <a:effectLst>
            <a:outerShdw blurRad="292100" dist="139700" dir="2700000" algn="tl" rotWithShape="0">
              <a:schemeClr val="tx1">
                <a:lumMod val="50000"/>
                <a:lumOff val="50000"/>
                <a:alpha val="65000"/>
              </a:schemeClr>
            </a:outerShdw>
          </a:effectLst>
        </p:spPr>
        <p:txBody>
          <a:bodyPr wrap="square" rtlCol="0">
            <a:spAutoFit/>
          </a:bodyPr>
          <a:lstStyle/>
          <a:p>
            <a:pPr marL="0" lvl="1">
              <a:buClr>
                <a:srgbClr val="C00000"/>
              </a:buClr>
              <a:tabLst>
                <a:tab pos="2068513" algn="l"/>
              </a:tabLst>
            </a:pPr>
            <a:r>
              <a:rPr lang="es-E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80808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s-ES" sz="2400" b="1" dirty="0">
              <a:solidFill>
                <a:srgbClr val="124D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88E8FEF-5688-87DD-CEFD-18C2CEE04439}"/>
              </a:ext>
            </a:extLst>
          </p:cNvPr>
          <p:cNvSpPr txBox="1"/>
          <p:nvPr/>
        </p:nvSpPr>
        <p:spPr>
          <a:xfrm>
            <a:off x="411376" y="5502114"/>
            <a:ext cx="1102200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1" indent="-342900">
              <a:buClr>
                <a:srgbClr val="C00000"/>
              </a:buClr>
              <a:buFont typeface="Wingdings 3" panose="05040102010807070707" pitchFamily="18" charset="2"/>
              <a:buChar char="Æ"/>
              <a:defRPr/>
            </a:pP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ABS 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(x 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 en 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España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v’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crece por un 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problema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s-E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SALUD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esencialmente lo hace por un 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problema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s-E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ÉTICA 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 de </a:t>
            </a:r>
            <a:r>
              <a:rPr lang="es-ES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GESTIÓN</a:t>
            </a:r>
          </a:p>
        </p:txBody>
      </p:sp>
    </p:spTree>
    <p:extLst>
      <p:ext uri="{BB962C8B-B14F-4D97-AF65-F5344CB8AC3E}">
        <p14:creationId xmlns:p14="http://schemas.microsoft.com/office/powerpoint/2010/main" val="3310265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BD0E7-6E32-0ECF-CEF1-E3D48DB58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9BA98682-EBD4-D9FA-B075-BA7CBA1E6F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377" y="1422792"/>
            <a:ext cx="10517527" cy="4661655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5B4E1680-636D-475C-A7DF-79677BBCD849}"/>
              </a:ext>
            </a:extLst>
          </p:cNvPr>
          <p:cNvSpPr txBox="1"/>
          <p:nvPr/>
        </p:nvSpPr>
        <p:spPr>
          <a:xfrm>
            <a:off x="135160" y="4876685"/>
            <a:ext cx="116454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¿En qué</a:t>
            </a:r>
            <a:r>
              <a:rPr lang="es-ES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nos </a:t>
            </a:r>
            <a:r>
              <a:rPr lang="es-E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diferenciamos</a:t>
            </a:r>
            <a:r>
              <a:rPr lang="es-ES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s-E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Europa?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BA3217EA-7B87-4AD5-9DDC-A6ABDA3D9423}"/>
              </a:ext>
            </a:extLst>
          </p:cNvPr>
          <p:cNvSpPr txBox="1"/>
          <p:nvPr/>
        </p:nvSpPr>
        <p:spPr>
          <a:xfrm>
            <a:off x="288000" y="396000"/>
            <a:ext cx="11700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775" lvl="1" indent="-358775">
              <a:buClr>
                <a:srgbClr val="C00000"/>
              </a:buClr>
              <a:buFont typeface="Wingdings 3" panose="05040102010807070707" pitchFamily="18" charset="2"/>
              <a:buChar char="Æ"/>
              <a:tabLst>
                <a:tab pos="2155825" algn="l"/>
              </a:tabLst>
            </a:pP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 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España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el </a:t>
            </a:r>
            <a:r>
              <a:rPr lang="es-E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PARO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y el </a:t>
            </a:r>
            <a:r>
              <a:rPr lang="es-E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ABS</a:t>
            </a:r>
            <a:r>
              <a:rPr lang="es-ES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(x 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 tienen </a:t>
            </a:r>
            <a:r>
              <a:rPr lang="es-ES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relación inversa</a:t>
            </a:r>
            <a:endParaRPr lang="es-ES" sz="2400" b="1" u="sng" dirty="0">
              <a:solidFill>
                <a:srgbClr val="124D9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31825" lvl="2" indent="-266700">
              <a:buClr>
                <a:srgbClr val="C00000"/>
              </a:buClr>
              <a:buFont typeface="Wingdings" panose="05000000000000000000" pitchFamily="2" charset="2"/>
              <a:buChar char="l"/>
            </a:pP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que en 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Europa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en general, 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 sucede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3ECD0DB-E6F4-40B3-A5A2-916573436741}"/>
              </a:ext>
            </a:extLst>
          </p:cNvPr>
          <p:cNvSpPr txBox="1"/>
          <p:nvPr/>
        </p:nvSpPr>
        <p:spPr>
          <a:xfrm>
            <a:off x="-47623" y="6588020"/>
            <a:ext cx="459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</a:t>
            </a:r>
            <a:endParaRPr lang="es-ES" sz="12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DB86CFB-B8FD-DEA1-6969-702AB55A6E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377" y="6095578"/>
            <a:ext cx="10517527" cy="166097"/>
          </a:xfrm>
          <a:prstGeom prst="rect">
            <a:avLst/>
          </a:prstGeom>
        </p:spPr>
      </p:pic>
      <p:grpSp>
        <p:nvGrpSpPr>
          <p:cNvPr id="5" name="Grupo 4">
            <a:extLst>
              <a:ext uri="{FF2B5EF4-FFF2-40B4-BE49-F238E27FC236}">
                <a16:creationId xmlns:a16="http://schemas.microsoft.com/office/drawing/2014/main" id="{D421399C-6C0D-431C-C425-2631986D4D20}"/>
              </a:ext>
            </a:extLst>
          </p:cNvPr>
          <p:cNvGrpSpPr/>
          <p:nvPr/>
        </p:nvGrpSpPr>
        <p:grpSpPr>
          <a:xfrm>
            <a:off x="1841657" y="2307660"/>
            <a:ext cx="6335485" cy="2242680"/>
            <a:chOff x="784172" y="2570371"/>
            <a:chExt cx="6335485" cy="2242680"/>
          </a:xfrm>
        </p:grpSpPr>
        <p:sp>
          <p:nvSpPr>
            <p:cNvPr id="6" name="AutoShape 7">
              <a:extLst>
                <a:ext uri="{FF2B5EF4-FFF2-40B4-BE49-F238E27FC236}">
                  <a16:creationId xmlns:a16="http://schemas.microsoft.com/office/drawing/2014/main" id="{B32D2D28-F82D-337D-BA92-469B47B12D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172" y="2570371"/>
              <a:ext cx="1346964" cy="756000"/>
            </a:xfrm>
            <a:prstGeom prst="wedgeRoundRectCallout">
              <a:avLst>
                <a:gd name="adj1" fmla="val 86577"/>
                <a:gd name="adj2" fmla="val 34469"/>
                <a:gd name="adj3" fmla="val 16667"/>
              </a:avLst>
            </a:prstGeom>
            <a:solidFill>
              <a:schemeClr val="bg1"/>
            </a:solidFill>
            <a:ln w="25400" algn="ctr">
              <a:solidFill>
                <a:srgbClr val="E78208"/>
              </a:solidFill>
              <a:miter lim="800000"/>
              <a:headEnd/>
              <a:tailEnd/>
            </a:ln>
            <a:effectLst>
              <a:outerShdw blurRad="292100" dist="139700" dir="2700000" algn="tl" rotWithShape="0">
                <a:srgbClr val="333333">
                  <a:alpha val="64706"/>
                </a:srgbClr>
              </a:outerShdw>
            </a:effectLst>
          </p:spPr>
          <p:txBody>
            <a:bodyPr wrap="square">
              <a:no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rgbClr val="003366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rgbClr val="003366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rgbClr val="003366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003366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rgbClr val="0033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33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33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33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3366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75000"/>
                </a:lnSpc>
                <a:spcBef>
                  <a:spcPct val="50000"/>
                </a:spcBef>
                <a:buClr>
                  <a:srgbClr val="FF6600"/>
                </a:buClr>
                <a:buSzPct val="130000"/>
                <a:buFontTx/>
                <a:buNone/>
              </a:pPr>
              <a:r>
                <a:rPr lang="es-ES" altLang="es-ES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v’</a:t>
              </a:r>
              <a:r>
                <a:rPr lang="es-ES" altLang="es-ES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00</a:t>
              </a:r>
              <a:br>
                <a:rPr lang="es-ES" altLang="es-ES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es-ES" altLang="es-ES" sz="1400" b="1" dirty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Paro </a:t>
              </a:r>
              <a:r>
                <a:rPr lang="es-ES" altLang="es-ES" sz="140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-27%</a:t>
              </a:r>
            </a:p>
            <a:p>
              <a:pPr algn="ctr" eaLnBrk="1" hangingPunct="1">
                <a:lnSpc>
                  <a:spcPct val="75000"/>
                </a:lnSpc>
                <a:spcBef>
                  <a:spcPct val="50000"/>
                </a:spcBef>
                <a:buClr>
                  <a:srgbClr val="FF6600"/>
                </a:buClr>
                <a:buSzPct val="130000"/>
                <a:buFontTx/>
                <a:buNone/>
              </a:pPr>
              <a:r>
                <a:rPr lang="es-ES" altLang="es-ES" sz="1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ABS</a:t>
              </a:r>
              <a:r>
                <a:rPr lang="es-ES" altLang="es-ES" sz="1400" b="1" dirty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s-ES" altLang="es-ES" sz="1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+35%</a:t>
              </a:r>
            </a:p>
          </p:txBody>
        </p:sp>
        <p:sp>
          <p:nvSpPr>
            <p:cNvPr id="7" name="AutoShape 7">
              <a:extLst>
                <a:ext uri="{FF2B5EF4-FFF2-40B4-BE49-F238E27FC236}">
                  <a16:creationId xmlns:a16="http://schemas.microsoft.com/office/drawing/2014/main" id="{AA054CF6-8D50-02FE-A763-4D0236FDF4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75119" y="4057051"/>
              <a:ext cx="1444538" cy="756000"/>
            </a:xfrm>
            <a:prstGeom prst="wedgeRoundRectCallout">
              <a:avLst>
                <a:gd name="adj1" fmla="val -67090"/>
                <a:gd name="adj2" fmla="val -36483"/>
                <a:gd name="adj3" fmla="val 16667"/>
              </a:avLst>
            </a:prstGeom>
            <a:solidFill>
              <a:schemeClr val="bg1"/>
            </a:solidFill>
            <a:ln w="25400" algn="ctr">
              <a:solidFill>
                <a:srgbClr val="E78208"/>
              </a:solidFill>
              <a:miter lim="800000"/>
              <a:headEnd/>
              <a:tailEnd/>
            </a:ln>
            <a:effectLst>
              <a:outerShdw blurRad="292100" dist="139700" dir="2700000" algn="tl" rotWithShape="0">
                <a:srgbClr val="333333">
                  <a:alpha val="64706"/>
                </a:srgbClr>
              </a:outerShdw>
            </a:effectLst>
          </p:spPr>
          <p:txBody>
            <a:bodyPr wrap="square">
              <a:no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rgbClr val="003366"/>
                  </a:solidFill>
                  <a:latin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rgbClr val="003366"/>
                  </a:solidFill>
                  <a:latin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rgbClr val="003366"/>
                  </a:solidFill>
                  <a:latin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003366"/>
                  </a:solidFill>
                  <a:latin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rgbClr val="003366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3366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3366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3366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rgbClr val="003366"/>
                  </a:solidFill>
                  <a:latin typeface="Arial" charset="0"/>
                </a:defRPr>
              </a:lvl9pPr>
            </a:lstStyle>
            <a:p>
              <a:pPr algn="ctr" eaLnBrk="1" hangingPunct="1">
                <a:lnSpc>
                  <a:spcPct val="75000"/>
                </a:lnSpc>
                <a:spcBef>
                  <a:spcPct val="50000"/>
                </a:spcBef>
                <a:buClr>
                  <a:srgbClr val="FF6600"/>
                </a:buClr>
                <a:buSzPct val="130000"/>
                <a:buFontTx/>
                <a:buNone/>
              </a:pPr>
              <a:r>
                <a:rPr lang="es-ES" altLang="es-ES" sz="1350" dirty="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v’</a:t>
              </a:r>
              <a:r>
                <a:rPr lang="es-ES" altLang="es-ES" sz="1350" b="1" dirty="0">
                  <a:solidFill>
                    <a:schemeClr val="tx1">
                      <a:lumMod val="50000"/>
                      <a:lumOff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07</a:t>
              </a:r>
              <a:br>
                <a:rPr lang="es-ES" altLang="es-ES" sz="1350" b="1" dirty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</a:br>
              <a:r>
                <a:rPr lang="es-ES" altLang="es-ES" sz="1400" b="1" dirty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Paro </a:t>
              </a:r>
              <a:r>
                <a:rPr lang="es-ES" altLang="es-ES" sz="140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+217%</a:t>
              </a:r>
            </a:p>
            <a:p>
              <a:pPr algn="ctr" eaLnBrk="1" hangingPunct="1">
                <a:lnSpc>
                  <a:spcPct val="75000"/>
                </a:lnSpc>
                <a:spcBef>
                  <a:spcPct val="50000"/>
                </a:spcBef>
                <a:buClr>
                  <a:srgbClr val="FF6600"/>
                </a:buClr>
                <a:buSzPct val="130000"/>
                <a:buFontTx/>
                <a:buNone/>
              </a:pPr>
              <a:r>
                <a:rPr lang="es-ES" altLang="es-ES" sz="1350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ABS</a:t>
              </a:r>
              <a:r>
                <a:rPr lang="es-ES" altLang="es-ES" sz="1350" b="1" dirty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s-ES" altLang="es-ES" sz="1350" b="1" dirty="0">
                  <a:solidFill>
                    <a:srgbClr val="00B05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-30%</a:t>
              </a:r>
              <a:endParaRPr lang="es-ES" altLang="es-ES" sz="12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8" name="AutoShape 7">
            <a:extLst>
              <a:ext uri="{FF2B5EF4-FFF2-40B4-BE49-F238E27FC236}">
                <a16:creationId xmlns:a16="http://schemas.microsoft.com/office/drawing/2014/main" id="{7BBAA20E-4004-124E-DDF8-97A61FA0F9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59578" y="2498414"/>
            <a:ext cx="1348779" cy="786883"/>
          </a:xfrm>
          <a:prstGeom prst="wedgeRoundRectCallout">
            <a:avLst>
              <a:gd name="adj1" fmla="val 12546"/>
              <a:gd name="adj2" fmla="val -99179"/>
              <a:gd name="adj3" fmla="val 16667"/>
            </a:avLst>
          </a:prstGeom>
          <a:solidFill>
            <a:schemeClr val="bg1"/>
          </a:solidFill>
          <a:ln w="25400" algn="ctr">
            <a:solidFill>
              <a:srgbClr val="E78208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4706"/>
              </a:srgbClr>
            </a:outerShdw>
          </a:effectLst>
        </p:spPr>
        <p:txBody>
          <a:bodyPr wrap="square">
            <a:no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rgbClr val="003366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rgbClr val="003366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rgbClr val="003366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003366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rgbClr val="003366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66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66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66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003366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75000"/>
              </a:lnSpc>
              <a:spcBef>
                <a:spcPct val="50000"/>
              </a:spcBef>
              <a:buClr>
                <a:srgbClr val="FF6600"/>
              </a:buClr>
              <a:buSzPct val="130000"/>
              <a:buFontTx/>
              <a:buNone/>
            </a:pPr>
            <a:r>
              <a:rPr lang="es-ES" altLang="es-ES" sz="1200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v’</a:t>
            </a:r>
            <a:r>
              <a:rPr lang="es-ES" altLang="es-ES" sz="12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</a:t>
            </a:r>
            <a:br>
              <a:rPr lang="es-ES" altLang="es-ES" sz="135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altLang="es-ES" sz="14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Paro </a:t>
            </a:r>
            <a:r>
              <a:rPr lang="es-ES" altLang="es-ES" sz="14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-60%</a:t>
            </a:r>
          </a:p>
          <a:p>
            <a:pPr algn="ctr" eaLnBrk="1" hangingPunct="1">
              <a:lnSpc>
                <a:spcPct val="75000"/>
              </a:lnSpc>
              <a:spcBef>
                <a:spcPct val="50000"/>
              </a:spcBef>
              <a:buClr>
                <a:srgbClr val="FF6600"/>
              </a:buClr>
              <a:buSzPct val="130000"/>
              <a:buFontTx/>
              <a:buNone/>
            </a:pPr>
            <a:r>
              <a:rPr lang="es-ES" altLang="es-ES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ABS</a:t>
            </a:r>
            <a:r>
              <a:rPr lang="es-ES" altLang="es-ES" sz="1400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altLang="es-ES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+120%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EF81574-E32E-4C03-8F90-3B4778F66834}"/>
              </a:ext>
            </a:extLst>
          </p:cNvPr>
          <p:cNvSpPr txBox="1"/>
          <p:nvPr/>
        </p:nvSpPr>
        <p:spPr>
          <a:xfrm>
            <a:off x="1263096" y="807072"/>
            <a:ext cx="91545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9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¿Por qué?</a:t>
            </a:r>
          </a:p>
        </p:txBody>
      </p:sp>
    </p:spTree>
    <p:extLst>
      <p:ext uri="{BB962C8B-B14F-4D97-AF65-F5344CB8AC3E}">
        <p14:creationId xmlns:p14="http://schemas.microsoft.com/office/powerpoint/2010/main" val="250210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75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8" grpId="0" animBg="1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228EA8-5A21-0717-0259-E6787F761E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BA78CACF-5977-452B-B21A-2A583DF4DE5A}"/>
              </a:ext>
            </a:extLst>
          </p:cNvPr>
          <p:cNvSpPr/>
          <p:nvPr/>
        </p:nvSpPr>
        <p:spPr>
          <a:xfrm>
            <a:off x="10221686" y="5932714"/>
            <a:ext cx="2362200" cy="93230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03031BD-0286-40A4-B364-275A11DF4DFD}"/>
              </a:ext>
            </a:extLst>
          </p:cNvPr>
          <p:cNvSpPr txBox="1"/>
          <p:nvPr/>
        </p:nvSpPr>
        <p:spPr>
          <a:xfrm>
            <a:off x="283776" y="5363895"/>
            <a:ext cx="116454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¿En qué</a:t>
            </a:r>
            <a:r>
              <a:rPr lang="es-ES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nos </a:t>
            </a:r>
            <a:r>
              <a:rPr lang="es-E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diferenciamos</a:t>
            </a:r>
            <a:r>
              <a:rPr lang="es-ES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s-E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Europa?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A011418-A573-4219-9F1D-F9F88AB55927}"/>
              </a:ext>
            </a:extLst>
          </p:cNvPr>
          <p:cNvSpPr txBox="1"/>
          <p:nvPr/>
        </p:nvSpPr>
        <p:spPr>
          <a:xfrm>
            <a:off x="493982" y="1016490"/>
            <a:ext cx="1120816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775" lvl="1" indent="-358775">
              <a:buClr>
                <a:srgbClr val="C00000"/>
              </a:buClr>
              <a:buFont typeface="Wingdings 3" panose="05040102010807070707" pitchFamily="18" charset="2"/>
              <a:buChar char="Æ"/>
              <a:tabLst>
                <a:tab pos="5475288" algn="ctr"/>
              </a:tabLst>
              <a:defRPr/>
            </a:pPr>
            <a:r>
              <a:rPr lang="es-ES" sz="28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En nuestra </a:t>
            </a:r>
            <a:r>
              <a:rPr lang="es-E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NORMATIVA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Estatal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Sectorial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lvl="1" algn="ctr">
              <a:buClr>
                <a:srgbClr val="C00000"/>
              </a:buClr>
              <a:tabLst>
                <a:tab pos="5475288" algn="ctr"/>
              </a:tabLst>
              <a:defRPr/>
            </a:pPr>
            <a:r>
              <a:rPr lang="es-E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Esto </a:t>
            </a:r>
            <a:r>
              <a:rPr lang="es-E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 lo afirma el estudio</a:t>
            </a:r>
            <a:endParaRPr lang="es-ES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Google Shape;92;p9">
            <a:extLst>
              <a:ext uri="{FF2B5EF4-FFF2-40B4-BE49-F238E27FC236}">
                <a16:creationId xmlns:a16="http://schemas.microsoft.com/office/drawing/2014/main" id="{DBC60F87-687C-4CE9-B82F-1D6E41229BFB}"/>
              </a:ext>
            </a:extLst>
          </p:cNvPr>
          <p:cNvSpPr txBox="1">
            <a:spLocks/>
          </p:cNvSpPr>
          <p:nvPr/>
        </p:nvSpPr>
        <p:spPr>
          <a:xfrm>
            <a:off x="11595219" y="6441778"/>
            <a:ext cx="576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Raleway" panose="020B0604020202020204" charset="0"/>
                <a:ea typeface="Lato"/>
                <a:cs typeface="Lato"/>
                <a:sym typeface="Lato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algn="ctr"/>
            <a:fld id="{00000000-1234-1234-1234-123412341234}" type="slidenum">
              <a:rPr lang="es-ES" sz="14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20</a:t>
            </a:fld>
            <a:endParaRPr lang="es-ES" sz="14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FFF20B4-030D-4C78-B6F8-AAD5534155F5}"/>
              </a:ext>
            </a:extLst>
          </p:cNvPr>
          <p:cNvSpPr txBox="1"/>
          <p:nvPr/>
        </p:nvSpPr>
        <p:spPr>
          <a:xfrm>
            <a:off x="406894" y="1832915"/>
            <a:ext cx="11217727" cy="15234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buClr>
                <a:srgbClr val="C00000"/>
              </a:buClr>
              <a:defRPr/>
            </a:pP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" sz="2000" u="sng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mi opinión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  <a:buSzTx/>
              <a:buFont typeface="Wingdings 3" panose="05040102010807070707" pitchFamily="18" charset="2"/>
              <a:buChar char="Æ"/>
              <a:tabLst/>
              <a:defRPr/>
            </a:pPr>
            <a:r>
              <a:rPr lang="es-ES" sz="28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Nuestro </a:t>
            </a:r>
            <a:r>
              <a:rPr lang="es-ES" sz="28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ordenamiento jurídico NO HA ENVEJECIDO BIEN</a:t>
            </a:r>
            <a:r>
              <a:rPr lang="es-ES" sz="28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br>
              <a:rPr lang="es-ES" sz="28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tras la crisis de </a:t>
            </a:r>
            <a:r>
              <a:rPr lang="es-ES" sz="2000" i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Lehman Brothers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quedó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claramente 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 evidencia:</a:t>
            </a:r>
            <a:b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obvia la descoordinación entre los 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agentes implicados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y, sobre todo, obvia 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s-ES" sz="2000" dirty="0">
              <a:solidFill>
                <a:srgbClr val="124D9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806842F-CC49-4007-B1C0-7DC908E5CBB1}"/>
              </a:ext>
            </a:extLst>
          </p:cNvPr>
          <p:cNvSpPr txBox="1"/>
          <p:nvPr/>
        </p:nvSpPr>
        <p:spPr>
          <a:xfrm>
            <a:off x="-47623" y="6588020"/>
            <a:ext cx="459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</a:t>
            </a:r>
            <a:endParaRPr lang="es-ES" sz="12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44531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4.44444E-6 L -0.01146 -0.731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3" y="-365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500"/>
                            </p:stCondLst>
                            <p:childTnLst>
                              <p:par>
                                <p:cTn id="1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l elefante en la habitación – Schoenstatt.org">
            <a:extLst>
              <a:ext uri="{FF2B5EF4-FFF2-40B4-BE49-F238E27FC236}">
                <a16:creationId xmlns:a16="http://schemas.microsoft.com/office/drawing/2014/main" id="{9B157635-867E-489C-96B4-CA9254B67D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6" y="-74108"/>
            <a:ext cx="12151192" cy="7285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426DA864-DF43-49D4-8F4F-1DF1015F9F30}"/>
              </a:ext>
            </a:extLst>
          </p:cNvPr>
          <p:cNvSpPr/>
          <p:nvPr/>
        </p:nvSpPr>
        <p:spPr>
          <a:xfrm>
            <a:off x="-4654" y="1050"/>
            <a:ext cx="360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Reflexiones</a:t>
            </a:r>
            <a:r>
              <a:rPr lang="es-E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Estudio </a:t>
            </a:r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Arial" panose="020B0604020202020204" pitchFamily="34" charset="0"/>
              </a:rPr>
              <a:t>uA</a:t>
            </a:r>
            <a:r>
              <a:rPr lang="es-ES" sz="11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s-ES" sz="1400" b="1" spc="75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Arial" panose="020B0604020202020204" pitchFamily="34" charset="0"/>
              </a:rPr>
              <a:t>Ivie</a:t>
            </a:r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IT España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8A61FE7-1A09-4EBF-95C1-8A14F13F21D4}"/>
              </a:ext>
            </a:extLst>
          </p:cNvPr>
          <p:cNvSpPr txBox="1"/>
          <p:nvPr/>
        </p:nvSpPr>
        <p:spPr>
          <a:xfrm>
            <a:off x="-47623" y="6588020"/>
            <a:ext cx="459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</a:t>
            </a:r>
            <a:endParaRPr lang="es-ES" sz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24273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228EA8-5A21-0717-0259-E6787F761E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4FFF20B4-030D-4C78-B6F8-AAD5534155F5}"/>
              </a:ext>
            </a:extLst>
          </p:cNvPr>
          <p:cNvSpPr txBox="1"/>
          <p:nvPr/>
        </p:nvSpPr>
        <p:spPr>
          <a:xfrm>
            <a:off x="406894" y="1832915"/>
            <a:ext cx="11217727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buClr>
                <a:srgbClr val="C00000"/>
              </a:buClr>
              <a:defRPr/>
            </a:pP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" sz="2000" u="sng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mi opinión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  <a:buSzTx/>
              <a:buFont typeface="Wingdings 3" panose="05040102010807070707" pitchFamily="18" charset="2"/>
              <a:buChar char="Æ"/>
              <a:tabLst/>
              <a:defRPr/>
            </a:pPr>
            <a:r>
              <a:rPr lang="es-ES" sz="28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Nuestro </a:t>
            </a:r>
            <a:r>
              <a:rPr lang="es-ES" sz="28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ordenamiento jurídico NO HA ENVEJECIDO BIEN</a:t>
            </a:r>
            <a:r>
              <a:rPr lang="es-ES" sz="28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br>
              <a:rPr lang="es-ES" sz="28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tras la crisis de </a:t>
            </a:r>
            <a:r>
              <a:rPr lang="es-ES" sz="2000" i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Lehman Brothers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quedó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claramente 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 evidencia:</a:t>
            </a:r>
            <a:b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obvia la descoordinación entre los 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agentes implicados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y, sobre todo, obvia </a:t>
            </a:r>
            <a:r>
              <a:rPr lang="es-ES" sz="2000" u="sng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2000" b="1" u="sng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picaresca, el mal uso de la prestación</a:t>
            </a:r>
            <a:endParaRPr lang="es-ES" sz="2000" u="sng" dirty="0">
              <a:solidFill>
                <a:srgbClr val="124D9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  <a:buSzTx/>
              <a:buFont typeface="Wingdings 3" panose="05040102010807070707" pitchFamily="18" charset="2"/>
              <a:buChar char="Æ"/>
              <a:tabLst>
                <a:tab pos="5465763" algn="ctr"/>
              </a:tabLst>
              <a:defRPr/>
            </a:pPr>
            <a:r>
              <a:rPr lang="es-ES" sz="28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… carencias que, en los últimos </a:t>
            </a:r>
            <a:r>
              <a:rPr lang="es-ES" sz="28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 años</a:t>
            </a:r>
            <a:r>
              <a:rPr lang="es-ES" sz="28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br>
              <a:rPr lang="es-ES" sz="28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lejos de abordar,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b="1" u="sng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 NORMATIVA LO HA COMPLICADO MÁS</a:t>
            </a:r>
            <a:b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se nos HA COMPLICADO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gestión sanitaria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b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 nos HA COMPLICADO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el 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 los procesos, </a:t>
            </a:r>
            <a:b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favoreciendo descoordinación, ineficacias, disfunciones y el 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mal uso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abuso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 la 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endParaRPr lang="es-ES" sz="2800" b="1" dirty="0">
              <a:solidFill>
                <a:srgbClr val="124D9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A011418-A573-4219-9F1D-F9F88AB55927}"/>
              </a:ext>
            </a:extLst>
          </p:cNvPr>
          <p:cNvSpPr txBox="1"/>
          <p:nvPr/>
        </p:nvSpPr>
        <p:spPr>
          <a:xfrm>
            <a:off x="406894" y="1016490"/>
            <a:ext cx="1120816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775" lvl="1" indent="-358775">
              <a:buClr>
                <a:srgbClr val="C00000"/>
              </a:buClr>
              <a:buFont typeface="Wingdings 3" panose="05040102010807070707" pitchFamily="18" charset="2"/>
              <a:buChar char="Æ"/>
              <a:tabLst>
                <a:tab pos="5475288" algn="ctr"/>
              </a:tabLst>
              <a:defRPr/>
            </a:pPr>
            <a:r>
              <a:rPr lang="es-ES" sz="28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En nuestra </a:t>
            </a:r>
            <a:r>
              <a:rPr lang="es-E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NORMATIVA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Estatal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Sectorial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lvl="1" algn="ctr">
              <a:buClr>
                <a:srgbClr val="C00000"/>
              </a:buClr>
              <a:tabLst>
                <a:tab pos="5475288" algn="ctr"/>
              </a:tabLst>
              <a:defRPr/>
            </a:pPr>
            <a:r>
              <a:rPr lang="es-E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Esto </a:t>
            </a:r>
            <a:r>
              <a:rPr lang="es-E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 lo afirma el estudio</a:t>
            </a:r>
            <a:endParaRPr lang="es-ES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BA78CACF-5977-452B-B21A-2A583DF4DE5A}"/>
              </a:ext>
            </a:extLst>
          </p:cNvPr>
          <p:cNvSpPr/>
          <p:nvPr/>
        </p:nvSpPr>
        <p:spPr>
          <a:xfrm>
            <a:off x="10221686" y="5932714"/>
            <a:ext cx="2362200" cy="93230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Google Shape;92;p9">
            <a:extLst>
              <a:ext uri="{FF2B5EF4-FFF2-40B4-BE49-F238E27FC236}">
                <a16:creationId xmlns:a16="http://schemas.microsoft.com/office/drawing/2014/main" id="{DBC60F87-687C-4CE9-B82F-1D6E41229BFB}"/>
              </a:ext>
            </a:extLst>
          </p:cNvPr>
          <p:cNvSpPr txBox="1">
            <a:spLocks/>
          </p:cNvSpPr>
          <p:nvPr/>
        </p:nvSpPr>
        <p:spPr>
          <a:xfrm>
            <a:off x="11595219" y="6441778"/>
            <a:ext cx="576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Raleway" panose="020B0604020202020204" charset="0"/>
                <a:ea typeface="Lato"/>
                <a:cs typeface="Lato"/>
                <a:sym typeface="Lato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algn="ctr"/>
            <a:fld id="{00000000-1234-1234-1234-123412341234}" type="slidenum">
              <a:rPr lang="es-ES" sz="14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22</a:t>
            </a:fld>
            <a:endParaRPr lang="es-ES" sz="14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0C44924-2648-4381-9312-6166A53DABE5}"/>
              </a:ext>
            </a:extLst>
          </p:cNvPr>
          <p:cNvSpPr txBox="1"/>
          <p:nvPr/>
        </p:nvSpPr>
        <p:spPr>
          <a:xfrm>
            <a:off x="142486" y="347408"/>
            <a:ext cx="116454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¿En qué</a:t>
            </a:r>
            <a:r>
              <a:rPr lang="es-ES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nos </a:t>
            </a:r>
            <a:r>
              <a:rPr lang="es-E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diferenciamos</a:t>
            </a:r>
            <a:r>
              <a:rPr lang="es-ES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s-E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Europa?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B78124A-D442-45EA-8819-C63F9A7B367E}"/>
              </a:ext>
            </a:extLst>
          </p:cNvPr>
          <p:cNvSpPr txBox="1"/>
          <p:nvPr/>
        </p:nvSpPr>
        <p:spPr>
          <a:xfrm>
            <a:off x="-47623" y="6588020"/>
            <a:ext cx="459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</a:t>
            </a:r>
            <a:endParaRPr lang="es-ES" sz="12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6809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30832C15-B6F3-A71B-D662-3AD4C4AA96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874018"/>
              </p:ext>
            </p:extLst>
          </p:nvPr>
        </p:nvGraphicFramePr>
        <p:xfrm>
          <a:off x="718458" y="1221435"/>
          <a:ext cx="10765970" cy="5145729"/>
        </p:xfrm>
        <a:graphic>
          <a:graphicData uri="http://schemas.openxmlformats.org/drawingml/2006/table">
            <a:tbl>
              <a:tblPr firstRow="1" bandRow="1"/>
              <a:tblGrid>
                <a:gridCol w="1126944">
                  <a:extLst>
                    <a:ext uri="{9D8B030D-6E8A-4147-A177-3AD203B41FA5}">
                      <a16:colId xmlns:a16="http://schemas.microsoft.com/office/drawing/2014/main" val="3173103379"/>
                    </a:ext>
                  </a:extLst>
                </a:gridCol>
                <a:gridCol w="4791885">
                  <a:extLst>
                    <a:ext uri="{9D8B030D-6E8A-4147-A177-3AD203B41FA5}">
                      <a16:colId xmlns:a16="http://schemas.microsoft.com/office/drawing/2014/main" val="956290263"/>
                    </a:ext>
                  </a:extLst>
                </a:gridCol>
                <a:gridCol w="4847141">
                  <a:extLst>
                    <a:ext uri="{9D8B030D-6E8A-4147-A177-3AD203B41FA5}">
                      <a16:colId xmlns:a16="http://schemas.microsoft.com/office/drawing/2014/main" val="556682497"/>
                    </a:ext>
                  </a:extLst>
                </a:gridCol>
              </a:tblGrid>
              <a:tr h="3883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es-E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s-ES" sz="16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umivale</a:t>
                      </a:r>
                      <a:r>
                        <a:rPr lang="es-ES" sz="16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s-ES" sz="16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entury Gothic" panose="020B0502020202020204" pitchFamily="34" charset="0"/>
                        </a:rPr>
                        <a:t>Activa</a:t>
                      </a:r>
                      <a:r>
                        <a:rPr lang="es-ES" sz="16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</a:t>
                      </a:r>
                      <a:r>
                        <a:rPr lang="es-ES" sz="16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Book Antiqua" panose="02040602050305030304" pitchFamily="18" charset="0"/>
                          <a:cs typeface="Arial" panose="020B0604020202020204" pitchFamily="34" charset="0"/>
                        </a:rPr>
                        <a:t>Ivie</a:t>
                      </a:r>
                      <a:endParaRPr lang="es-E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Book Antiqua" panose="02040602050305030304" pitchFamily="18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24D9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s-ES" sz="1600" b="1" dirty="0" err="1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AIReF</a:t>
                      </a:r>
                      <a:endParaRPr lang="es-ES" sz="16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002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9736398"/>
                  </a:ext>
                </a:extLst>
              </a:tr>
              <a:tr h="6660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s-ES" sz="1400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Objetivo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s-ES" sz="1800" b="1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Investigación estadística </a:t>
                      </a:r>
                      <a:r>
                        <a:rPr lang="es-ES" sz="1800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 </a:t>
                      </a:r>
                      <a:r>
                        <a:rPr lang="es-ES" sz="1800" b="1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factores</a:t>
                      </a:r>
                      <a:r>
                        <a:rPr lang="es-ES" sz="1800" b="0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y </a:t>
                      </a:r>
                      <a:r>
                        <a:rPr lang="es-ES" sz="1800" b="1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causas IT </a:t>
                      </a:r>
                      <a:r>
                        <a:rPr lang="es-ES" sz="1800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 total </a:t>
                      </a:r>
                      <a:r>
                        <a:rPr lang="es-ES" sz="1800" b="1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Sistema</a:t>
                      </a:r>
                      <a:r>
                        <a:rPr lang="es-ES" sz="1800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800" b="1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SS español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s-ES" sz="1800" b="1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Evaluación</a:t>
                      </a:r>
                      <a:r>
                        <a:rPr lang="es-ES" sz="1800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la </a:t>
                      </a:r>
                      <a:r>
                        <a:rPr lang="es-ES" sz="1800" b="1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eficacia</a:t>
                      </a:r>
                      <a:r>
                        <a:rPr lang="es-ES" sz="1800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y </a:t>
                      </a:r>
                      <a:r>
                        <a:rPr lang="es-ES" sz="1800" b="1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eficiencia</a:t>
                      </a:r>
                      <a:r>
                        <a:rPr lang="es-ES" sz="1800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del </a:t>
                      </a:r>
                      <a:r>
                        <a:rPr lang="es-ES" sz="1800" b="1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gasto público </a:t>
                      </a:r>
                      <a:r>
                        <a:rPr lang="es-ES" sz="1800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 </a:t>
                      </a:r>
                      <a:r>
                        <a:rPr lang="es-ES" sz="1800" b="1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 </a:t>
                      </a:r>
                      <a:r>
                        <a:rPr lang="es-ES" sz="1800" b="0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</a:t>
                      </a:r>
                      <a:r>
                        <a:rPr lang="es-ES" sz="1800" b="1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España.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9132002"/>
                  </a:ext>
                </a:extLst>
              </a:tr>
              <a:tr h="5194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s-ES" sz="1400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Periodo analizado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s-ES" sz="1800" b="1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2016-2023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s-ES" sz="1800" b="1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2017-2024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701206"/>
                  </a:ext>
                </a:extLst>
              </a:tr>
              <a:tr h="14666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s-ES" sz="1400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Fuentes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s-ES" sz="1800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Microdatos </a:t>
                      </a:r>
                      <a:r>
                        <a:rPr lang="es-ES" sz="1800" b="1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Sala Segura </a:t>
                      </a:r>
                      <a:r>
                        <a:rPr lang="es-ES" sz="1800" dirty="0" err="1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Mº</a:t>
                      </a:r>
                      <a:r>
                        <a:rPr lang="es-ES" sz="1800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SS, Encuesta </a:t>
                      </a:r>
                      <a:r>
                        <a:rPr lang="es-ES" sz="1800" b="1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Eurostat</a:t>
                      </a:r>
                      <a:r>
                        <a:rPr lang="es-ES" sz="1800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Muestra Continua de Vidas Laborales (</a:t>
                      </a:r>
                      <a:r>
                        <a:rPr lang="es-ES" sz="1800" b="1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MCVL</a:t>
                      </a:r>
                      <a:r>
                        <a:rPr lang="es-ES" sz="1800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), Encuesta de Población Activa (</a:t>
                      </a:r>
                      <a:r>
                        <a:rPr lang="es-ES" sz="1800" b="1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EPA</a:t>
                      </a:r>
                      <a:r>
                        <a:rPr lang="es-ES" sz="1800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s-ES" sz="1800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Microdatos </a:t>
                      </a:r>
                      <a:r>
                        <a:rPr lang="es-ES" sz="1800" b="1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ITCC INSS </a:t>
                      </a:r>
                      <a:r>
                        <a:rPr lang="es-ES" sz="1800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(INCA), </a:t>
                      </a:r>
                      <a:r>
                        <a:rPr lang="es-ES" sz="1800" b="1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MCLV</a:t>
                      </a:r>
                      <a:r>
                        <a:rPr lang="es-ES" sz="1800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Microdatos partes IT </a:t>
                      </a:r>
                      <a:r>
                        <a:rPr lang="es-ES" sz="18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MUFACE</a:t>
                      </a:r>
                      <a:r>
                        <a:rPr lang="es-ES" sz="1800" b="0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</a:t>
                      </a:r>
                      <a:r>
                        <a:rPr lang="es-ES" sz="1800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br>
                        <a:rPr lang="es-ES" sz="1800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ES" sz="1800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Base de Datos Clínicos </a:t>
                      </a:r>
                      <a:r>
                        <a:rPr lang="es-ES" sz="1800" b="1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At. Primaria </a:t>
                      </a:r>
                      <a:r>
                        <a:rPr lang="es-ES" sz="1800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br>
                        <a:rPr lang="es-ES" sz="1800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ES" sz="1800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Sistema Información </a:t>
                      </a:r>
                      <a:r>
                        <a:rPr lang="es-ES" sz="1800" b="1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listas de espera</a:t>
                      </a:r>
                      <a:r>
                        <a:rPr lang="es-ES" sz="1800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800" b="1" dirty="0" err="1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Mº</a:t>
                      </a:r>
                      <a:r>
                        <a:rPr lang="es-ES" sz="1800" b="1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Sanidad </a:t>
                      </a:r>
                      <a:r>
                        <a:rPr lang="es-ES" sz="1800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 </a:t>
                      </a:r>
                      <a:r>
                        <a:rPr lang="es-ES" sz="1800" b="1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EPA</a:t>
                      </a:r>
                      <a:r>
                        <a:rPr lang="es-ES" sz="1800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4176270"/>
                  </a:ext>
                </a:extLst>
              </a:tr>
              <a:tr h="91662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s-ES" sz="1400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Indicadores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s-ES" sz="1800" b="1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Días perdidos</a:t>
                      </a:r>
                      <a:r>
                        <a:rPr lang="es-ES" sz="1800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Índice de </a:t>
                      </a:r>
                      <a:r>
                        <a:rPr lang="es-ES" sz="1800" b="1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Incidencia, Duración Media</a:t>
                      </a:r>
                      <a:r>
                        <a:rPr lang="es-ES" sz="1800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br>
                        <a:rPr lang="es-ES" sz="1800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ES" sz="1800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 estimación </a:t>
                      </a:r>
                      <a:r>
                        <a:rPr lang="es-ES" sz="1800" b="1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impacto</a:t>
                      </a:r>
                      <a:r>
                        <a:rPr lang="es-ES" sz="1800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en el </a:t>
                      </a:r>
                      <a:r>
                        <a:rPr lang="es-ES" sz="1800" b="1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PIB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s-ES" sz="1800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Índice de </a:t>
                      </a:r>
                      <a:r>
                        <a:rPr lang="es-ES" sz="1800" b="1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Incidencia, Duración Media </a:t>
                      </a:r>
                      <a:br>
                        <a:rPr lang="es-ES" sz="1800" b="1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ES" sz="1800" b="0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</a:t>
                      </a:r>
                      <a:r>
                        <a:rPr lang="es-ES" sz="1800" b="1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gasto público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1753433"/>
                  </a:ext>
                </a:extLst>
              </a:tr>
              <a:tr h="91662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s-ES" sz="1400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Hallazgos principales 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s-ES" sz="1800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El </a:t>
                      </a:r>
                      <a:r>
                        <a:rPr lang="es-ES" sz="1800" b="1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incremento </a:t>
                      </a:r>
                      <a:r>
                        <a:rPr lang="es-ES" sz="1800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 explican: </a:t>
                      </a:r>
                      <a:br>
                        <a:rPr lang="es-ES" sz="1800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ES" sz="1800" b="1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repetidores</a:t>
                      </a:r>
                      <a:r>
                        <a:rPr lang="es-ES" sz="1800" b="0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br>
                        <a:rPr lang="es-ES" sz="1800" b="0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ES" sz="1800" b="1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patologías menos objetivables</a:t>
                      </a:r>
                      <a:br>
                        <a:rPr lang="es-ES" sz="1800" b="1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ES" sz="1800" b="0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 </a:t>
                      </a:r>
                      <a:r>
                        <a:rPr lang="es-ES" sz="1800" b="1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largas duraciones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s-ES" sz="1800" b="1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Perfil </a:t>
                      </a:r>
                      <a:r>
                        <a:rPr lang="es-ES" sz="1800" b="0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 </a:t>
                      </a:r>
                      <a:r>
                        <a:rPr lang="es-ES" sz="18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empleado público</a:t>
                      </a:r>
                      <a:r>
                        <a:rPr lang="es-ES" sz="1800" b="1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br>
                        <a:rPr lang="es-ES" sz="1800" b="1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ES" sz="18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Normativa</a:t>
                      </a:r>
                      <a:r>
                        <a:rPr lang="es-ES" sz="1800" b="1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garantista </a:t>
                      </a:r>
                      <a:r>
                        <a:rPr lang="es-ES" sz="1800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desde 2018, </a:t>
                      </a:r>
                      <a:r>
                        <a:rPr lang="es-ES" sz="18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reiteración</a:t>
                      </a:r>
                      <a:r>
                        <a:rPr lang="es-ES" sz="1800" b="1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br>
                        <a:rPr lang="es-ES" sz="1800" b="1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ES" sz="1800" b="1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descoordinación </a:t>
                      </a:r>
                      <a:r>
                        <a:rPr lang="es-ES" sz="1800" b="0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 </a:t>
                      </a:r>
                      <a:r>
                        <a:rPr lang="es-ES" sz="1800" b="1" dirty="0">
                          <a:solidFill>
                            <a:srgbClr val="124D9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falta de supervisión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>
                          <a:lumMod val="8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0871745"/>
                  </a:ext>
                </a:extLst>
              </a:tr>
            </a:tbl>
          </a:graphicData>
        </a:graphic>
      </p:graphicFrame>
      <p:grpSp>
        <p:nvGrpSpPr>
          <p:cNvPr id="3" name="Grupo 2">
            <a:extLst>
              <a:ext uri="{FF2B5EF4-FFF2-40B4-BE49-F238E27FC236}">
                <a16:creationId xmlns:a16="http://schemas.microsoft.com/office/drawing/2014/main" id="{0844DF17-EF58-E693-FF93-8A4C2A66BD62}"/>
              </a:ext>
            </a:extLst>
          </p:cNvPr>
          <p:cNvGrpSpPr/>
          <p:nvPr/>
        </p:nvGrpSpPr>
        <p:grpSpPr>
          <a:xfrm>
            <a:off x="159839" y="323753"/>
            <a:ext cx="11274109" cy="897682"/>
            <a:chOff x="748075" y="714966"/>
            <a:chExt cx="11274109" cy="897682"/>
          </a:xfrm>
        </p:grpSpPr>
        <p:sp>
          <p:nvSpPr>
            <p:cNvPr id="4" name="Rectángulo 3">
              <a:extLst>
                <a:ext uri="{FF2B5EF4-FFF2-40B4-BE49-F238E27FC236}">
                  <a16:creationId xmlns:a16="http://schemas.microsoft.com/office/drawing/2014/main" id="{1EF6CB82-1FC5-47BF-B9C0-A909C42C4D44}"/>
                </a:ext>
              </a:extLst>
            </p:cNvPr>
            <p:cNvSpPr/>
            <p:nvPr/>
          </p:nvSpPr>
          <p:spPr>
            <a:xfrm>
              <a:off x="748075" y="714966"/>
              <a:ext cx="9415462" cy="8976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84448" indent="-227013">
                <a:spcBef>
                  <a:spcPts val="975"/>
                </a:spcBef>
                <a:buClr>
                  <a:srgbClr val="C00000"/>
                </a:buClr>
                <a:buFont typeface="Wingdings 3"/>
                <a:buChar char="Æ"/>
              </a:pPr>
              <a:r>
                <a:rPr lang="es-ES" sz="2200" b="1" dirty="0">
                  <a:solidFill>
                    <a:srgbClr val="A5002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 informes con conclusiones complementarias</a:t>
              </a:r>
            </a:p>
            <a:p>
              <a:pPr marL="184448" indent="-227013">
                <a:spcBef>
                  <a:spcPts val="975"/>
                </a:spcBef>
                <a:buClr>
                  <a:srgbClr val="C00000"/>
                </a:buClr>
                <a:buFont typeface="Wingdings 3"/>
                <a:buChar char="Æ"/>
              </a:pPr>
              <a:r>
                <a:rPr lang="es-ES" sz="2200" b="1" u="sng" dirty="0" err="1">
                  <a:solidFill>
                    <a:srgbClr val="A5002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AIReF</a:t>
              </a:r>
              <a:r>
                <a:rPr lang="es-ES" sz="2200" b="1" dirty="0">
                  <a:solidFill>
                    <a:srgbClr val="A5002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s-ES" sz="2200" b="1" dirty="0">
                  <a:solidFill>
                    <a:srgbClr val="A5002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sym typeface="Wingdings 3" panose="05040102010807070707" pitchFamily="18" charset="2"/>
                </a:rPr>
                <a:t> </a:t>
              </a:r>
              <a:r>
                <a:rPr lang="es-ES" sz="2200" b="1" u="sng" dirty="0">
                  <a:solidFill>
                    <a:srgbClr val="A5002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  <a:cs typeface="Arial" charset="0"/>
                </a:rPr>
                <a:t>Evaluación gasto público </a:t>
              </a:r>
              <a:r>
                <a:rPr lang="es-ES" sz="2200" b="1" u="sng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IT</a:t>
              </a:r>
              <a:r>
                <a:rPr lang="es-ES" sz="2200" u="sng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en </a:t>
              </a:r>
              <a:r>
                <a:rPr lang="es-ES" sz="2200" b="1" u="sng" dirty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España</a:t>
              </a:r>
              <a:endParaRPr lang="es-ES" sz="2200" b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endParaRPr>
            </a:p>
          </p:txBody>
        </p:sp>
        <p:sp>
          <p:nvSpPr>
            <p:cNvPr id="5" name="11 CuadroTexto">
              <a:extLst>
                <a:ext uri="{FF2B5EF4-FFF2-40B4-BE49-F238E27FC236}">
                  <a16:creationId xmlns:a16="http://schemas.microsoft.com/office/drawing/2014/main" id="{0E10F497-4783-17CA-5B25-84DD3FFB9FF8}"/>
                </a:ext>
              </a:extLst>
            </p:cNvPr>
            <p:cNvSpPr txBox="1"/>
            <p:nvPr/>
          </p:nvSpPr>
          <p:spPr>
            <a:xfrm>
              <a:off x="9101036" y="1209884"/>
              <a:ext cx="2921148" cy="362723"/>
            </a:xfrm>
            <a:prstGeom prst="rect">
              <a:avLst/>
            </a:prstGeom>
            <a:noFill/>
            <a:effectLst>
              <a:outerShdw blurRad="292100" dist="139700" dir="2700000" algn="tl" rotWithShape="0">
                <a:srgbClr val="333333">
                  <a:alpha val="64706"/>
                </a:srgbClr>
              </a:outerShdw>
            </a:effectLst>
          </p:spPr>
          <p:txBody>
            <a:bodyPr wrap="square" lIns="77909" tIns="38955" rIns="77909" bIns="38955" rtlCol="0">
              <a:spAutoFit/>
            </a:bodyPr>
            <a:lstStyle/>
            <a:p>
              <a:pPr marL="228597" marR="0" lvl="0" indent="-228597" algn="r" defTabSz="77917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/>
                  <a:ea typeface="+mn-ea"/>
                  <a:cs typeface="+mn-cs"/>
                  <a:sym typeface="Wingdings 3"/>
                </a:rPr>
                <a:t>  </a:t>
              </a:r>
              <a:r>
                <a:rPr lang="es-ES" sz="1846" b="1" i="1" dirty="0">
                  <a:solidFill>
                    <a:srgbClr val="0000FF"/>
                  </a:solidFill>
                  <a:sym typeface="Wingdings 3"/>
                </a:rPr>
                <a:t>publicado 4 Feb’26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9504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007CD-98CA-AA36-A0FF-486D4ACC9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A45B38B6-A8AB-A3F9-B403-ACD6A51C9699}"/>
              </a:ext>
            </a:extLst>
          </p:cNvPr>
          <p:cNvSpPr txBox="1"/>
          <p:nvPr/>
        </p:nvSpPr>
        <p:spPr>
          <a:xfrm>
            <a:off x="406894" y="1832915"/>
            <a:ext cx="11217727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>
              <a:buClr>
                <a:srgbClr val="C00000"/>
              </a:buClr>
              <a:defRPr/>
            </a:pP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" sz="2000" u="sng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mi opinión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  <a:buSzTx/>
              <a:buFont typeface="Wingdings 3" panose="05040102010807070707" pitchFamily="18" charset="2"/>
              <a:buChar char="Æ"/>
              <a:tabLst/>
              <a:defRPr/>
            </a:pPr>
            <a:r>
              <a:rPr lang="es-ES" sz="28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Nuestro </a:t>
            </a:r>
            <a:r>
              <a:rPr lang="es-ES" sz="28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ordenamiento jurídico NO HA ENVEJECIDO BIEN</a:t>
            </a:r>
            <a:r>
              <a:rPr lang="es-ES" sz="28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br>
              <a:rPr lang="es-ES" sz="28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tras la crisis de </a:t>
            </a:r>
            <a:r>
              <a:rPr lang="es-ES" sz="2000" i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Lehman Brothers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quedó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claramente 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 evidencia:</a:t>
            </a:r>
            <a:b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obvia la descoordinación entre los 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agentes implicados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y, sobre todo, obvia </a:t>
            </a:r>
            <a:r>
              <a:rPr lang="es-ES" sz="2000" u="sng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2000" b="1" u="sng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picaresca</a:t>
            </a:r>
            <a:endParaRPr lang="es-ES" sz="2000" u="sng" dirty="0">
              <a:solidFill>
                <a:srgbClr val="124D9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  <a:buSzTx/>
              <a:buFont typeface="Wingdings 3" panose="05040102010807070707" pitchFamily="18" charset="2"/>
              <a:buChar char="Æ"/>
              <a:tabLst>
                <a:tab pos="5465763" algn="ctr"/>
              </a:tabLst>
              <a:defRPr/>
            </a:pPr>
            <a:r>
              <a:rPr lang="es-ES" sz="28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… carencias que, en los últimos </a:t>
            </a:r>
            <a:r>
              <a:rPr lang="es-ES" sz="28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 años</a:t>
            </a:r>
            <a:r>
              <a:rPr lang="es-ES" sz="28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br>
              <a:rPr lang="es-ES" sz="28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lejos de abordar,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b="1" u="sng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LA NORMATIVA LO HA COMPLICADO MÁS</a:t>
            </a:r>
            <a:b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se nos HA COMPLICADO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gestión sanitaria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b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 nos HA COMPLICADO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el 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 los procesos, </a:t>
            </a:r>
            <a:b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favoreciendo descoordinación, ineficacias, disfunciones y el 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mal uso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abuso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 la 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endParaRPr lang="es-ES" sz="2800" b="1" dirty="0">
              <a:solidFill>
                <a:srgbClr val="124D9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  <a:buSzTx/>
              <a:buFont typeface="Wingdings 3" panose="05040102010807070707" pitchFamily="18" charset="2"/>
              <a:buChar char="Æ"/>
              <a:tabLst>
                <a:tab pos="11033125" algn="r"/>
              </a:tabLst>
              <a:defRPr/>
            </a:pPr>
            <a:r>
              <a:rPr lang="es-ES" sz="28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 los </a:t>
            </a:r>
            <a:r>
              <a:rPr lang="es-ES" sz="28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onvenios </a:t>
            </a:r>
            <a:r>
              <a:rPr lang="es-ES" sz="28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olectivos </a:t>
            </a:r>
            <a:r>
              <a:rPr lang="es-ES" sz="28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tampoco 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… 	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91’9% completan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el 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salario </a:t>
            </a:r>
            <a:r>
              <a:rPr lang="es-ES" sz="20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br>
              <a:rPr lang="es-ES" sz="20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1200" b="1" dirty="0">
              <a:solidFill>
                <a:srgbClr val="124D9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1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buClr>
                <a:srgbClr val="C00000"/>
              </a:buClr>
              <a:buSzTx/>
              <a:tabLst>
                <a:tab pos="5465763" algn="ctr"/>
              </a:tabLst>
              <a:defRPr/>
            </a:pPr>
            <a:r>
              <a:rPr lang="es-ES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¿Es </a:t>
            </a:r>
            <a:r>
              <a:rPr lang="es-E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JUSTO que ganen IGUAL O MÁS </a:t>
            </a:r>
            <a:br>
              <a:rPr lang="es-E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los que NO VAN A TRABAJAR</a:t>
            </a:r>
            <a:r>
              <a:rPr lang="es-ES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que los que SÍ VAN</a:t>
            </a:r>
            <a:r>
              <a:rPr lang="es-ES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F20DF0C7-B93C-A10B-B508-ECDA172C115B}"/>
              </a:ext>
            </a:extLst>
          </p:cNvPr>
          <p:cNvSpPr txBox="1"/>
          <p:nvPr/>
        </p:nvSpPr>
        <p:spPr>
          <a:xfrm>
            <a:off x="406894" y="1016490"/>
            <a:ext cx="1120816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775" lvl="1" indent="-358775">
              <a:buClr>
                <a:srgbClr val="C00000"/>
              </a:buClr>
              <a:buFont typeface="Wingdings 3" panose="05040102010807070707" pitchFamily="18" charset="2"/>
              <a:buChar char="Æ"/>
              <a:tabLst>
                <a:tab pos="5475288" algn="ctr"/>
              </a:tabLst>
              <a:defRPr/>
            </a:pPr>
            <a:r>
              <a:rPr lang="es-ES" sz="28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	En nuestra </a:t>
            </a:r>
            <a:r>
              <a:rPr lang="es-ES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NORMATIVA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Estatal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Sectorial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lvl="1" algn="ctr">
              <a:buClr>
                <a:srgbClr val="C00000"/>
              </a:buClr>
              <a:tabLst>
                <a:tab pos="5475288" algn="ctr"/>
              </a:tabLst>
              <a:defRPr/>
            </a:pPr>
            <a:r>
              <a:rPr lang="es-ES" sz="2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Esto </a:t>
            </a:r>
            <a:r>
              <a:rPr lang="es-E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no lo afirma el estudio</a:t>
            </a:r>
            <a:endParaRPr lang="es-ES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A06244B7-D191-CFE7-D5EC-AB99415A044B}"/>
              </a:ext>
            </a:extLst>
          </p:cNvPr>
          <p:cNvSpPr/>
          <p:nvPr/>
        </p:nvSpPr>
        <p:spPr>
          <a:xfrm>
            <a:off x="10221686" y="5932714"/>
            <a:ext cx="2362200" cy="93230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Google Shape;92;p9">
            <a:extLst>
              <a:ext uri="{FF2B5EF4-FFF2-40B4-BE49-F238E27FC236}">
                <a16:creationId xmlns:a16="http://schemas.microsoft.com/office/drawing/2014/main" id="{6DBAC647-9652-64D2-B383-C1E6BDBD19CE}"/>
              </a:ext>
            </a:extLst>
          </p:cNvPr>
          <p:cNvSpPr txBox="1">
            <a:spLocks/>
          </p:cNvSpPr>
          <p:nvPr/>
        </p:nvSpPr>
        <p:spPr>
          <a:xfrm>
            <a:off x="11595219" y="6441778"/>
            <a:ext cx="576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Raleway" panose="020B0604020202020204" charset="0"/>
                <a:ea typeface="Lato"/>
                <a:cs typeface="Lato"/>
                <a:sym typeface="Lato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algn="ctr"/>
            <a:fld id="{00000000-1234-1234-1234-123412341234}" type="slidenum">
              <a:rPr lang="es-ES" sz="14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24</a:t>
            </a:fld>
            <a:endParaRPr lang="es-ES" sz="14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F91404F0-EE62-1EC4-1394-203836CF304D}"/>
              </a:ext>
            </a:extLst>
          </p:cNvPr>
          <p:cNvSpPr txBox="1"/>
          <p:nvPr/>
        </p:nvSpPr>
        <p:spPr>
          <a:xfrm>
            <a:off x="142486" y="347408"/>
            <a:ext cx="116454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¿En qué</a:t>
            </a:r>
            <a:r>
              <a:rPr lang="es-ES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nos </a:t>
            </a:r>
            <a:r>
              <a:rPr lang="es-E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diferenciamos</a:t>
            </a:r>
            <a:r>
              <a:rPr lang="es-ES" sz="4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s-E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Europa?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F6143BB-6FE9-22CA-E66D-107836B1FE7C}"/>
              </a:ext>
            </a:extLst>
          </p:cNvPr>
          <p:cNvSpPr txBox="1"/>
          <p:nvPr/>
        </p:nvSpPr>
        <p:spPr>
          <a:xfrm>
            <a:off x="-47623" y="6588020"/>
            <a:ext cx="459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</a:t>
            </a:r>
            <a:endParaRPr lang="es-ES" sz="12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52858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228EA8-5A21-0717-0259-E6787F761E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3CA7A167-B7C1-4ABA-91A0-2562FE701D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8878" b="6618"/>
          <a:stretch/>
        </p:blipFill>
        <p:spPr>
          <a:xfrm>
            <a:off x="6035716" y="1006178"/>
            <a:ext cx="4322830" cy="4634145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276B1C7-42D5-4500-B46D-7E6D0821668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484" t="28575" r="43393" b="7438"/>
          <a:stretch/>
        </p:blipFill>
        <p:spPr>
          <a:xfrm>
            <a:off x="2351584" y="2432723"/>
            <a:ext cx="4322830" cy="3179312"/>
          </a:xfrm>
          <a:prstGeom prst="rect">
            <a:avLst/>
          </a:prstGeom>
        </p:spPr>
      </p:pic>
      <p:sp>
        <p:nvSpPr>
          <p:cNvPr id="10" name="89 CuadroTexto">
            <a:extLst>
              <a:ext uri="{FF2B5EF4-FFF2-40B4-BE49-F238E27FC236}">
                <a16:creationId xmlns:a16="http://schemas.microsoft.com/office/drawing/2014/main" id="{C98F9E04-ADB7-4EB2-B177-F413CCA754C9}"/>
              </a:ext>
            </a:extLst>
          </p:cNvPr>
          <p:cNvSpPr txBox="1"/>
          <p:nvPr/>
        </p:nvSpPr>
        <p:spPr>
          <a:xfrm>
            <a:off x="4618336" y="4376064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b="1">
                <a:solidFill>
                  <a:srgbClr val="FF9900"/>
                </a:solidFill>
              </a:defRPr>
            </a:lvl1pPr>
          </a:lstStyle>
          <a:p>
            <a:pPr algn="r"/>
            <a:r>
              <a:rPr lang="es-ES" dirty="0">
                <a:solidFill>
                  <a:srgbClr val="E782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s-ES" b="0" dirty="0">
                <a:solidFill>
                  <a:srgbClr val="E782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ontingencia </a:t>
            </a:r>
            <a:r>
              <a:rPr lang="es-ES" dirty="0">
                <a:solidFill>
                  <a:srgbClr val="E782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Profesional</a:t>
            </a:r>
          </a:p>
        </p:txBody>
      </p:sp>
      <p:sp>
        <p:nvSpPr>
          <p:cNvPr id="11" name="91 CuadroTexto">
            <a:extLst>
              <a:ext uri="{FF2B5EF4-FFF2-40B4-BE49-F238E27FC236}">
                <a16:creationId xmlns:a16="http://schemas.microsoft.com/office/drawing/2014/main" id="{78E309CF-BBDE-4B1D-847A-9EB64B2E4668}"/>
              </a:ext>
            </a:extLst>
          </p:cNvPr>
          <p:cNvSpPr txBox="1"/>
          <p:nvPr/>
        </p:nvSpPr>
        <p:spPr>
          <a:xfrm>
            <a:off x="4359542" y="620688"/>
            <a:ext cx="346441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sz="24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</a:t>
            </a:r>
            <a:r>
              <a:rPr lang="es-ES" sz="2400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ndice de</a:t>
            </a:r>
            <a:r>
              <a:rPr lang="es-ES" sz="24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</a:t>
            </a:r>
            <a:r>
              <a:rPr lang="es-ES" sz="2400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ncidencia </a:t>
            </a:r>
            <a:r>
              <a:rPr lang="es-ES" sz="24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es-ES" sz="2400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nual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(nº de bajas x c/100 trs.)</a:t>
            </a:r>
          </a:p>
        </p:txBody>
      </p:sp>
      <p:grpSp>
        <p:nvGrpSpPr>
          <p:cNvPr id="12" name="92 Grupo">
            <a:extLst>
              <a:ext uri="{FF2B5EF4-FFF2-40B4-BE49-F238E27FC236}">
                <a16:creationId xmlns:a16="http://schemas.microsoft.com/office/drawing/2014/main" id="{0B4490F7-686A-4E35-BED1-7974E2A1D855}"/>
              </a:ext>
            </a:extLst>
          </p:cNvPr>
          <p:cNvGrpSpPr/>
          <p:nvPr/>
        </p:nvGrpSpPr>
        <p:grpSpPr>
          <a:xfrm>
            <a:off x="4079777" y="5927767"/>
            <a:ext cx="2418921" cy="369332"/>
            <a:chOff x="2555776" y="6270110"/>
            <a:chExt cx="2418921" cy="369332"/>
          </a:xfrm>
        </p:grpSpPr>
        <p:sp>
          <p:nvSpPr>
            <p:cNvPr id="13" name="93 CuadroTexto">
              <a:extLst>
                <a:ext uri="{FF2B5EF4-FFF2-40B4-BE49-F238E27FC236}">
                  <a16:creationId xmlns:a16="http://schemas.microsoft.com/office/drawing/2014/main" id="{B54736D6-A568-4894-8813-0F7393AAD420}"/>
                </a:ext>
              </a:extLst>
            </p:cNvPr>
            <p:cNvSpPr txBox="1"/>
            <p:nvPr/>
          </p:nvSpPr>
          <p:spPr>
            <a:xfrm>
              <a:off x="3437288" y="6270110"/>
              <a:ext cx="15374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</a:t>
              </a:r>
              <a:r>
                <a:rPr lang="es-ES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ector</a:t>
              </a:r>
              <a:r>
                <a:rPr lang="es-ES" b="1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Público</a:t>
              </a:r>
            </a:p>
          </p:txBody>
        </p:sp>
        <p:grpSp>
          <p:nvGrpSpPr>
            <p:cNvPr id="14" name="94 Grupo">
              <a:extLst>
                <a:ext uri="{FF2B5EF4-FFF2-40B4-BE49-F238E27FC236}">
                  <a16:creationId xmlns:a16="http://schemas.microsoft.com/office/drawing/2014/main" id="{DD79B46C-802D-446E-A4EF-14211679EA6C}"/>
                </a:ext>
              </a:extLst>
            </p:cNvPr>
            <p:cNvGrpSpPr/>
            <p:nvPr/>
          </p:nvGrpSpPr>
          <p:grpSpPr>
            <a:xfrm>
              <a:off x="2555776" y="6384894"/>
              <a:ext cx="864096" cy="108000"/>
              <a:chOff x="2843808" y="-512390"/>
              <a:chExt cx="864096" cy="108000"/>
            </a:xfrm>
          </p:grpSpPr>
          <p:cxnSp>
            <p:nvCxnSpPr>
              <p:cNvPr id="15" name="95 Conector recto">
                <a:extLst>
                  <a:ext uri="{FF2B5EF4-FFF2-40B4-BE49-F238E27FC236}">
                    <a16:creationId xmlns:a16="http://schemas.microsoft.com/office/drawing/2014/main" id="{D20CD77D-1342-4BF0-8A4C-7589174B5635}"/>
                  </a:ext>
                </a:extLst>
              </p:cNvPr>
              <p:cNvCxnSpPr/>
              <p:nvPr/>
            </p:nvCxnSpPr>
            <p:spPr>
              <a:xfrm>
                <a:off x="2843808" y="-459432"/>
                <a:ext cx="864096" cy="0"/>
              </a:xfrm>
              <a:prstGeom prst="line">
                <a:avLst/>
              </a:prstGeom>
              <a:ln w="4762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96 Rectángulo">
                <a:extLst>
                  <a:ext uri="{FF2B5EF4-FFF2-40B4-BE49-F238E27FC236}">
                    <a16:creationId xmlns:a16="http://schemas.microsoft.com/office/drawing/2014/main" id="{71AF7354-14C8-44EA-9191-3DDC8E022CBE}"/>
                  </a:ext>
                </a:extLst>
              </p:cNvPr>
              <p:cNvSpPr/>
              <p:nvPr/>
            </p:nvSpPr>
            <p:spPr>
              <a:xfrm>
                <a:off x="3213373" y="-512390"/>
                <a:ext cx="108000" cy="108000"/>
              </a:xfrm>
              <a:prstGeom prst="rect">
                <a:avLst/>
              </a:prstGeom>
              <a:solidFill>
                <a:srgbClr val="FF0000"/>
              </a:solidFill>
              <a:ln w="12700">
                <a:solidFill>
                  <a:srgbClr val="124D9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7" name="97 Grupo">
            <a:extLst>
              <a:ext uri="{FF2B5EF4-FFF2-40B4-BE49-F238E27FC236}">
                <a16:creationId xmlns:a16="http://schemas.microsoft.com/office/drawing/2014/main" id="{3E78414B-8FA1-498F-B0C3-DB13E4BBB393}"/>
              </a:ext>
            </a:extLst>
          </p:cNvPr>
          <p:cNvGrpSpPr/>
          <p:nvPr/>
        </p:nvGrpSpPr>
        <p:grpSpPr>
          <a:xfrm>
            <a:off x="6702421" y="5904494"/>
            <a:ext cx="2484247" cy="369332"/>
            <a:chOff x="5178420" y="6246837"/>
            <a:chExt cx="2484247" cy="369332"/>
          </a:xfrm>
        </p:grpSpPr>
        <p:sp>
          <p:nvSpPr>
            <p:cNvPr id="18" name="98 CuadroTexto">
              <a:extLst>
                <a:ext uri="{FF2B5EF4-FFF2-40B4-BE49-F238E27FC236}">
                  <a16:creationId xmlns:a16="http://schemas.microsoft.com/office/drawing/2014/main" id="{6AA9FCDF-D8AA-45CE-9A81-40A1D25E89AB}"/>
                </a:ext>
              </a:extLst>
            </p:cNvPr>
            <p:cNvSpPr txBox="1"/>
            <p:nvPr/>
          </p:nvSpPr>
          <p:spPr>
            <a:xfrm>
              <a:off x="6098649" y="6246837"/>
              <a:ext cx="15640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s-ES"/>
              </a:defPPr>
              <a:lvl1pPr>
                <a:defRPr b="1">
                  <a:solidFill>
                    <a:srgbClr val="124D91"/>
                  </a:solidFill>
                </a:defRPr>
              </a:lvl1pPr>
            </a:lstStyle>
            <a:p>
              <a:r>
                <a:rPr lang="es-E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</a:t>
              </a:r>
              <a:r>
                <a:rPr lang="es-ES" b="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ector</a:t>
              </a:r>
              <a:r>
                <a:rPr lang="es-E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Privado</a:t>
              </a:r>
            </a:p>
          </p:txBody>
        </p:sp>
        <p:cxnSp>
          <p:nvCxnSpPr>
            <p:cNvPr id="19" name="99 Conector recto">
              <a:extLst>
                <a:ext uri="{FF2B5EF4-FFF2-40B4-BE49-F238E27FC236}">
                  <a16:creationId xmlns:a16="http://schemas.microsoft.com/office/drawing/2014/main" id="{CA18CC4A-3BA7-4C9C-90D8-ADA67B31A85D}"/>
                </a:ext>
              </a:extLst>
            </p:cNvPr>
            <p:cNvCxnSpPr/>
            <p:nvPr/>
          </p:nvCxnSpPr>
          <p:spPr>
            <a:xfrm>
              <a:off x="5178420" y="6415380"/>
              <a:ext cx="864096" cy="0"/>
            </a:xfrm>
            <a:prstGeom prst="line">
              <a:avLst/>
            </a:prstGeom>
            <a:ln w="47625">
              <a:solidFill>
                <a:srgbClr val="124D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100 Rectángulo">
              <a:extLst>
                <a:ext uri="{FF2B5EF4-FFF2-40B4-BE49-F238E27FC236}">
                  <a16:creationId xmlns:a16="http://schemas.microsoft.com/office/drawing/2014/main" id="{F52D5607-A1A7-4D40-A35D-B10FA3EEEAB4}"/>
                </a:ext>
              </a:extLst>
            </p:cNvPr>
            <p:cNvSpPr/>
            <p:nvPr/>
          </p:nvSpPr>
          <p:spPr>
            <a:xfrm>
              <a:off x="5551187" y="6364654"/>
              <a:ext cx="108000" cy="108000"/>
            </a:xfrm>
            <a:prstGeom prst="rect">
              <a:avLst/>
            </a:prstGeom>
            <a:solidFill>
              <a:srgbClr val="124D91"/>
            </a:solidFill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1" name="90 CuadroTexto">
            <a:extLst>
              <a:ext uri="{FF2B5EF4-FFF2-40B4-BE49-F238E27FC236}">
                <a16:creationId xmlns:a16="http://schemas.microsoft.com/office/drawing/2014/main" id="{C2AAB0C6-D4E7-4994-9243-CD38D1895AC5}"/>
              </a:ext>
            </a:extLst>
          </p:cNvPr>
          <p:cNvSpPr txBox="1"/>
          <p:nvPr/>
        </p:nvSpPr>
        <p:spPr>
          <a:xfrm>
            <a:off x="4860239" y="1403484"/>
            <a:ext cx="2453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es-ES" b="1" dirty="0">
                <a:solidFill>
                  <a:srgbClr val="E782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C</a:t>
            </a:r>
            <a:r>
              <a:rPr lang="es-ES" dirty="0">
                <a:solidFill>
                  <a:srgbClr val="E782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ontingencia </a:t>
            </a:r>
            <a:r>
              <a:rPr lang="es-ES" b="1" dirty="0">
                <a:solidFill>
                  <a:srgbClr val="E782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Común</a:t>
            </a:r>
          </a:p>
        </p:txBody>
      </p:sp>
      <p:cxnSp>
        <p:nvCxnSpPr>
          <p:cNvPr id="22" name="5 Conector recto">
            <a:extLst>
              <a:ext uri="{FF2B5EF4-FFF2-40B4-BE49-F238E27FC236}">
                <a16:creationId xmlns:a16="http://schemas.microsoft.com/office/drawing/2014/main" id="{6A6245E2-D667-41A8-9E68-A335547B3705}"/>
              </a:ext>
            </a:extLst>
          </p:cNvPr>
          <p:cNvCxnSpPr/>
          <p:nvPr/>
        </p:nvCxnSpPr>
        <p:spPr>
          <a:xfrm>
            <a:off x="2350034" y="670791"/>
            <a:ext cx="1898182" cy="0"/>
          </a:xfrm>
          <a:prstGeom prst="line">
            <a:avLst/>
          </a:prstGeom>
          <a:ln w="44450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Imagen 22">
            <a:extLst>
              <a:ext uri="{FF2B5EF4-FFF2-40B4-BE49-F238E27FC236}">
                <a16:creationId xmlns:a16="http://schemas.microsoft.com/office/drawing/2014/main" id="{BFDA8E57-2F06-4B4E-ACB4-B342C03E4DD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68058" y="998307"/>
            <a:ext cx="8455885" cy="4968671"/>
          </a:xfrm>
          <a:prstGeom prst="rect">
            <a:avLst/>
          </a:prstGeom>
        </p:spPr>
      </p:pic>
      <p:sp>
        <p:nvSpPr>
          <p:cNvPr id="24" name="Text Box 34">
            <a:extLst>
              <a:ext uri="{FF2B5EF4-FFF2-40B4-BE49-F238E27FC236}">
                <a16:creationId xmlns:a16="http://schemas.microsoft.com/office/drawing/2014/main" id="{CCB0E83A-50DA-4FA1-84B1-D4D3BFDCAD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6241" y="382992"/>
            <a:ext cx="5976408" cy="369332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>
            <a:defPPr>
              <a:defRPr lang="es-ES"/>
            </a:defPPr>
            <a:lvl1pPr marL="342900" indent="-342900" algn="ctr" eaLnBrk="1" hangingPunct="1">
              <a:buFont typeface="Wingdings" panose="05000000000000000000" pitchFamily="2" charset="2"/>
              <a:buChar char="Ø"/>
              <a:defRPr sz="2000" i="1">
                <a:solidFill>
                  <a:srgbClr val="E78208"/>
                </a:solidFill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/>
            </a:lvl2pPr>
            <a:lvl3pPr marL="1143000" indent="-228600" eaLnBrk="0" hangingPunct="0">
              <a:spcBef>
                <a:spcPct val="20000"/>
              </a:spcBef>
              <a:buChar char="•"/>
              <a:defRPr sz="2400"/>
            </a:lvl3pPr>
            <a:lvl4pPr marL="1600200" indent="-228600" eaLnBrk="0" hangingPunct="0">
              <a:spcBef>
                <a:spcPct val="20000"/>
              </a:spcBef>
              <a:buChar char="–"/>
              <a:defRPr sz="2000"/>
            </a:lvl4pPr>
            <a:lvl5pPr marL="2057400" indent="-228600" eaLnBrk="0" hangingPunct="0">
              <a:spcBef>
                <a:spcPct val="20000"/>
              </a:spcBef>
              <a:buChar char="»"/>
              <a:defRPr sz="2000"/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/>
            </a:lvl9pPr>
          </a:lstStyle>
          <a:p>
            <a:pPr marL="265113" indent="-265113" algn="l">
              <a:buClr>
                <a:srgbClr val="FF0000"/>
              </a:buClr>
              <a:buFont typeface="Wingdings 3" panose="05040102010807070707" pitchFamily="18" charset="2"/>
              <a:buChar char="Æ"/>
            </a:pPr>
            <a:r>
              <a:rPr lang="es-ES" altLang="es-ES" sz="1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  <a:r>
              <a:rPr lang="es-ES" altLang="es-ES" sz="1800" dirty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</a:t>
            </a:r>
            <a:r>
              <a:rPr lang="es-ES" altLang="es-ES" sz="18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complemento</a:t>
            </a:r>
            <a:r>
              <a:rPr lang="es-ES" altLang="es-ES" sz="14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altLang="es-ES" sz="1800" dirty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</a:t>
            </a:r>
            <a:r>
              <a:rPr lang="es-ES" altLang="es-ES" sz="1800" b="1" dirty="0">
                <a:solidFill>
                  <a:srgbClr val="0033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IT?</a:t>
            </a:r>
            <a:endParaRPr lang="es-ES" altLang="es-ES" sz="1800" dirty="0">
              <a:solidFill>
                <a:srgbClr val="0033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C5B6EAF1-B911-4EA2-8FB8-586531388C1E}"/>
              </a:ext>
            </a:extLst>
          </p:cNvPr>
          <p:cNvSpPr txBox="1"/>
          <p:nvPr/>
        </p:nvSpPr>
        <p:spPr>
          <a:xfrm>
            <a:off x="-47623" y="6588020"/>
            <a:ext cx="459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</a:t>
            </a:r>
            <a:endParaRPr lang="es-ES" sz="1200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CA887B53-D783-4A6E-BDB3-18FFF089FFEC}"/>
              </a:ext>
            </a:extLst>
          </p:cNvPr>
          <p:cNvSpPr txBox="1"/>
          <p:nvPr/>
        </p:nvSpPr>
        <p:spPr>
          <a:xfrm>
            <a:off x="973538" y="2470382"/>
            <a:ext cx="12321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+30</a:t>
            </a:r>
            <a:r>
              <a:rPr lang="es-ES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’7</a:t>
            </a:r>
            <a:r>
              <a:rPr lang="es-ES" sz="20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</a:t>
            </a:r>
          </a:p>
          <a:p>
            <a:pPr algn="r"/>
            <a:r>
              <a:rPr lang="es-ES" sz="1600" i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Vs </a:t>
            </a:r>
            <a:r>
              <a:rPr lang="es-ES" sz="2000" b="1" i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Privado</a:t>
            </a:r>
          </a:p>
        </p:txBody>
      </p:sp>
      <p:sp>
        <p:nvSpPr>
          <p:cNvPr id="30" name="Rectángulo: esquinas redondeadas 29">
            <a:extLst>
              <a:ext uri="{FF2B5EF4-FFF2-40B4-BE49-F238E27FC236}">
                <a16:creationId xmlns:a16="http://schemas.microsoft.com/office/drawing/2014/main" id="{3E241AAF-2A26-4648-8FFB-3FFBA0BD735A}"/>
              </a:ext>
            </a:extLst>
          </p:cNvPr>
          <p:cNvSpPr/>
          <p:nvPr/>
        </p:nvSpPr>
        <p:spPr>
          <a:xfrm>
            <a:off x="10221686" y="5932714"/>
            <a:ext cx="2362200" cy="93230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Google Shape;92;p9">
            <a:extLst>
              <a:ext uri="{FF2B5EF4-FFF2-40B4-BE49-F238E27FC236}">
                <a16:creationId xmlns:a16="http://schemas.microsoft.com/office/drawing/2014/main" id="{D83BE4C4-CCE7-4C21-9B29-BB12CA8336FF}"/>
              </a:ext>
            </a:extLst>
          </p:cNvPr>
          <p:cNvSpPr txBox="1">
            <a:spLocks/>
          </p:cNvSpPr>
          <p:nvPr/>
        </p:nvSpPr>
        <p:spPr>
          <a:xfrm>
            <a:off x="11595219" y="6441778"/>
            <a:ext cx="576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Raleway" panose="020B0604020202020204" charset="0"/>
                <a:ea typeface="Lato"/>
                <a:cs typeface="Lato"/>
                <a:sym typeface="Lato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algn="ctr"/>
            <a:fld id="{00000000-1234-1234-1234-123412341234}" type="slidenum">
              <a:rPr lang="es-ES" sz="1400" b="1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25</a:t>
            </a:fld>
            <a:endParaRPr lang="es-ES" sz="1400" b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Globo: línea 1">
            <a:extLst>
              <a:ext uri="{FF2B5EF4-FFF2-40B4-BE49-F238E27FC236}">
                <a16:creationId xmlns:a16="http://schemas.microsoft.com/office/drawing/2014/main" id="{121C4562-261D-4120-923D-46CC7B5D64B3}"/>
              </a:ext>
            </a:extLst>
          </p:cNvPr>
          <p:cNvSpPr/>
          <p:nvPr/>
        </p:nvSpPr>
        <p:spPr>
          <a:xfrm>
            <a:off x="2471055" y="1992086"/>
            <a:ext cx="1608722" cy="576000"/>
          </a:xfrm>
          <a:prstGeom prst="borderCallout1">
            <a:avLst>
              <a:gd name="adj1" fmla="val 100115"/>
              <a:gd name="adj2" fmla="val 51388"/>
              <a:gd name="adj3" fmla="val 156636"/>
              <a:gd name="adj4" fmla="val 9885"/>
            </a:avLst>
          </a:prstGeom>
          <a:noFill/>
          <a:ln w="25400">
            <a:solidFill>
              <a:srgbClr val="C0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s-ES" sz="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eal </a:t>
            </a:r>
            <a:r>
              <a:rPr lang="es-E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ES" sz="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ecreto</a:t>
            </a:r>
            <a:r>
              <a:rPr lang="es-ES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Ley 20/2012</a:t>
            </a:r>
          </a:p>
        </p:txBody>
      </p:sp>
      <p:sp>
        <p:nvSpPr>
          <p:cNvPr id="27" name="Globo: línea 26">
            <a:extLst>
              <a:ext uri="{FF2B5EF4-FFF2-40B4-BE49-F238E27FC236}">
                <a16:creationId xmlns:a16="http://schemas.microsoft.com/office/drawing/2014/main" id="{AE0C9569-F324-4C67-8CF5-FD677C803A52}"/>
              </a:ext>
            </a:extLst>
          </p:cNvPr>
          <p:cNvSpPr/>
          <p:nvPr/>
        </p:nvSpPr>
        <p:spPr>
          <a:xfrm>
            <a:off x="5332085" y="3533073"/>
            <a:ext cx="1872000" cy="720000"/>
          </a:xfrm>
          <a:prstGeom prst="borderCallout1">
            <a:avLst>
              <a:gd name="adj1" fmla="val -1117"/>
              <a:gd name="adj2" fmla="val 49353"/>
              <a:gd name="adj3" fmla="val -100388"/>
              <a:gd name="adj4" fmla="val 55823"/>
            </a:avLst>
          </a:prstGeom>
          <a:noFill/>
          <a:ln w="25400">
            <a:solidFill>
              <a:srgbClr val="C0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s-ES" sz="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isposición </a:t>
            </a:r>
            <a:r>
              <a:rPr lang="es-ES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s-ES" sz="8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dicional </a:t>
            </a:r>
            <a:r>
              <a:rPr lang="es-ES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54</a:t>
            </a:r>
            <a:r>
              <a:rPr lang="es-ES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ª</a:t>
            </a:r>
            <a:br>
              <a:rPr lang="es-E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Ley 6/2018</a:t>
            </a:r>
            <a:br>
              <a:rPr lang="es-ES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1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s-ES" sz="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resupuestos </a:t>
            </a:r>
            <a:r>
              <a:rPr lang="es-ES" sz="11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s-ES" sz="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enerales del </a:t>
            </a:r>
            <a:r>
              <a:rPr lang="es-ES" sz="11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s-ES" sz="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stado </a:t>
            </a:r>
            <a:r>
              <a:rPr lang="es-ES" sz="105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</a:t>
            </a:r>
            <a:endParaRPr lang="es-E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407B86C-0E8F-584D-5DE5-D3073CFB54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68946" y="1992086"/>
            <a:ext cx="2117476" cy="2835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89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21" grpId="0"/>
      <p:bldP spid="28" grpId="0"/>
      <p:bldP spid="2" grpId="0" animBg="1"/>
      <p:bldP spid="2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velada la verdadera historia de 'la gallina de los huevos de oro'">
            <a:extLst>
              <a:ext uri="{FF2B5EF4-FFF2-40B4-BE49-F238E27FC236}">
                <a16:creationId xmlns:a16="http://schemas.microsoft.com/office/drawing/2014/main" id="{23C18540-ED09-4CF6-93A7-FE9474A7AE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3" y="-1134998"/>
            <a:ext cx="12185513" cy="9127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1626E32-E479-4E07-B961-056C12EB360B}"/>
              </a:ext>
            </a:extLst>
          </p:cNvPr>
          <p:cNvSpPr txBox="1"/>
          <p:nvPr/>
        </p:nvSpPr>
        <p:spPr>
          <a:xfrm>
            <a:off x="1717125" y="2294294"/>
            <a:ext cx="877351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>
              <a:buClr>
                <a:srgbClr val="C00000"/>
              </a:buClr>
            </a:pPr>
            <a:r>
              <a:rPr lang="es-ES" sz="7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Estado de</a:t>
            </a:r>
            <a:br>
              <a:rPr lang="es-ES" sz="7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7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bienestar</a:t>
            </a:r>
            <a:endParaRPr lang="es-E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B913712-021C-4A98-BCDA-E5300E5D8213}"/>
              </a:ext>
            </a:extLst>
          </p:cNvPr>
          <p:cNvSpPr txBox="1"/>
          <p:nvPr/>
        </p:nvSpPr>
        <p:spPr>
          <a:xfrm>
            <a:off x="-47623" y="6588020"/>
            <a:ext cx="459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</a:t>
            </a:r>
            <a:endParaRPr lang="es-ES" sz="1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BBE7782E-F989-404A-8A2C-B354D98ACC47}"/>
              </a:ext>
            </a:extLst>
          </p:cNvPr>
          <p:cNvSpPr/>
          <p:nvPr/>
        </p:nvSpPr>
        <p:spPr>
          <a:xfrm>
            <a:off x="-4654" y="1050"/>
            <a:ext cx="3600000" cy="360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Reflexiones</a:t>
            </a:r>
            <a:r>
              <a:rPr lang="es-ES" sz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Estudio </a:t>
            </a:r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Arial" panose="020B0604020202020204" pitchFamily="34" charset="0"/>
              </a:rPr>
              <a:t>uA</a:t>
            </a:r>
            <a:r>
              <a:rPr lang="es-ES" sz="1100" b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s-ES" sz="1400" b="1" spc="75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Arial" panose="020B0604020202020204" pitchFamily="34" charset="0"/>
              </a:rPr>
              <a:t>Ivie</a:t>
            </a:r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IT España</a:t>
            </a:r>
          </a:p>
        </p:txBody>
      </p:sp>
      <p:sp>
        <p:nvSpPr>
          <p:cNvPr id="9" name="Google Shape;92;p9">
            <a:extLst>
              <a:ext uri="{FF2B5EF4-FFF2-40B4-BE49-F238E27FC236}">
                <a16:creationId xmlns:a16="http://schemas.microsoft.com/office/drawing/2014/main" id="{3CBA12FB-FA91-454C-B7F3-1AAC52932DB1}"/>
              </a:ext>
            </a:extLst>
          </p:cNvPr>
          <p:cNvSpPr txBox="1">
            <a:spLocks/>
          </p:cNvSpPr>
          <p:nvPr/>
        </p:nvSpPr>
        <p:spPr>
          <a:xfrm>
            <a:off x="11595219" y="6441778"/>
            <a:ext cx="576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000" b="0" i="0" u="none" strike="noStrike" cap="none">
                <a:solidFill>
                  <a:schemeClr val="accent1"/>
                </a:solidFill>
                <a:latin typeface="Raleway" panose="020B0604020202020204" charset="0"/>
                <a:ea typeface="Lato"/>
                <a:cs typeface="Lato"/>
                <a:sym typeface="Lato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169" b="0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algn="ctr"/>
            <a:fld id="{00000000-1234-1234-1234-123412341234}" type="slidenum">
              <a:rPr lang="es-ES" sz="1400" b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26</a:t>
            </a:fld>
            <a:endParaRPr lang="es-ES" sz="1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177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31202E-B13E-CB48-ED34-31C42FCE0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75EEDAF4-C5D2-4885-9C91-25F7CB5100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76" r="12476"/>
          <a:stretch/>
        </p:blipFill>
        <p:spPr>
          <a:xfrm>
            <a:off x="10668" y="-1134999"/>
            <a:ext cx="12170665" cy="9127998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56E555C6-3AF8-D52F-4E39-3A4DDD75032E}"/>
              </a:ext>
            </a:extLst>
          </p:cNvPr>
          <p:cNvSpPr txBox="1">
            <a:spLocks/>
          </p:cNvSpPr>
          <p:nvPr/>
        </p:nvSpPr>
        <p:spPr>
          <a:xfrm>
            <a:off x="431323" y="564877"/>
            <a:ext cx="11542143" cy="488071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defTabSz="914377">
              <a:defRPr/>
            </a:pPr>
            <a:endParaRPr lang="es-ES" sz="2000" b="0" dirty="0">
              <a:solidFill>
                <a:prstClr val="black"/>
              </a:solidFill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652FC6CB-C228-49A2-AB20-42B23F43ABBD}"/>
              </a:ext>
            </a:extLst>
          </p:cNvPr>
          <p:cNvSpPr/>
          <p:nvPr/>
        </p:nvSpPr>
        <p:spPr>
          <a:xfrm>
            <a:off x="1523999" y="4318635"/>
            <a:ext cx="9144001" cy="1989667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s-ES" dirty="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9A37566D-215F-4164-AB22-BEFC714146B9}"/>
              </a:ext>
            </a:extLst>
          </p:cNvPr>
          <p:cNvSpPr/>
          <p:nvPr/>
        </p:nvSpPr>
        <p:spPr>
          <a:xfrm>
            <a:off x="2020481" y="4523376"/>
            <a:ext cx="81510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Estudio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socioeconómico de la 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evolución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de la 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incapacidad temporal 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 la 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siniestralidad</a:t>
            </a:r>
            <a:r>
              <a:rPr lang="es-ES" sz="2400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en </a:t>
            </a:r>
            <a:r>
              <a:rPr lang="es-ES" sz="2400" b="1" dirty="0">
                <a:solidFill>
                  <a:srgbClr val="124D9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España</a:t>
            </a: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31A50AB3-EA83-4E0F-9ED7-B849EA4092F5}"/>
              </a:ext>
            </a:extLst>
          </p:cNvPr>
          <p:cNvGrpSpPr/>
          <p:nvPr/>
        </p:nvGrpSpPr>
        <p:grpSpPr>
          <a:xfrm>
            <a:off x="4588256" y="409150"/>
            <a:ext cx="3015488" cy="3614790"/>
            <a:chOff x="3889116" y="351919"/>
            <a:chExt cx="3015488" cy="3614791"/>
          </a:xfrm>
        </p:grpSpPr>
        <p:sp>
          <p:nvSpPr>
            <p:cNvPr id="11" name="Rectángulo 10">
              <a:extLst>
                <a:ext uri="{FF2B5EF4-FFF2-40B4-BE49-F238E27FC236}">
                  <a16:creationId xmlns:a16="http://schemas.microsoft.com/office/drawing/2014/main" id="{6543130F-975B-47C2-A8D9-7D563E44C292}"/>
                </a:ext>
              </a:extLst>
            </p:cNvPr>
            <p:cNvSpPr/>
            <p:nvPr/>
          </p:nvSpPr>
          <p:spPr>
            <a:xfrm>
              <a:off x="3889116" y="351919"/>
              <a:ext cx="2997201" cy="3614791"/>
            </a:xfrm>
            <a:prstGeom prst="rect">
              <a:avLst/>
            </a:prstGeom>
            <a:solidFill>
              <a:srgbClr val="FFFFFF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s-ES" dirty="0"/>
            </a:p>
          </p:txBody>
        </p:sp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419A16B7-2435-4953-AB3A-9FAEEDED4DCA}"/>
                </a:ext>
              </a:extLst>
            </p:cNvPr>
            <p:cNvSpPr/>
            <p:nvPr/>
          </p:nvSpPr>
          <p:spPr>
            <a:xfrm>
              <a:off x="3889116" y="3396679"/>
              <a:ext cx="299720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ES" sz="1400" b="1" dirty="0">
                  <a:solidFill>
                    <a:srgbClr val="124D9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Consulte estudio y </a:t>
              </a:r>
            </a:p>
            <a:p>
              <a:pPr algn="ctr"/>
              <a:r>
                <a:rPr lang="es-ES" sz="1400" b="1" dirty="0">
                  <a:solidFill>
                    <a:srgbClr val="124D9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vídeo de la presentación aquí</a:t>
              </a: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016C0428-C2B5-4242-B028-FC355730D0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7403" y="351921"/>
              <a:ext cx="2997201" cy="2997201"/>
            </a:xfrm>
            <a:prstGeom prst="rect">
              <a:avLst/>
            </a:prstGeom>
          </p:spPr>
        </p:pic>
      </p:grpSp>
      <p:grpSp>
        <p:nvGrpSpPr>
          <p:cNvPr id="21" name="Grupo 20">
            <a:extLst>
              <a:ext uri="{FF2B5EF4-FFF2-40B4-BE49-F238E27FC236}">
                <a16:creationId xmlns:a16="http://schemas.microsoft.com/office/drawing/2014/main" id="{ADA9EB08-C2B8-4311-91F7-702A0A1159A1}"/>
              </a:ext>
            </a:extLst>
          </p:cNvPr>
          <p:cNvGrpSpPr/>
          <p:nvPr/>
        </p:nvGrpSpPr>
        <p:grpSpPr>
          <a:xfrm>
            <a:off x="3663148" y="5543204"/>
            <a:ext cx="4867969" cy="548782"/>
            <a:chOff x="17071675" y="3801155"/>
            <a:chExt cx="4867969" cy="548781"/>
          </a:xfrm>
        </p:grpSpPr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A0176C6B-9813-4AAE-9A72-007AE97A94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071675" y="3801155"/>
              <a:ext cx="2570672" cy="548781"/>
            </a:xfrm>
            <a:prstGeom prst="rect">
              <a:avLst/>
            </a:prstGeom>
          </p:spPr>
        </p:pic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E6E97D7C-D259-4247-8043-9034FC2FD57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43978" y="3898913"/>
              <a:ext cx="795666" cy="419720"/>
            </a:xfrm>
            <a:prstGeom prst="rect">
              <a:avLst/>
            </a:prstGeom>
          </p:spPr>
        </p:pic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2A267F68-0CAA-498B-81C0-6AAAE7450DEA}"/>
                </a:ext>
              </a:extLst>
            </p:cNvPr>
            <p:cNvSpPr/>
            <p:nvPr/>
          </p:nvSpPr>
          <p:spPr>
            <a:xfrm>
              <a:off x="19978777" y="4036075"/>
              <a:ext cx="1165201" cy="21544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s-ES" sz="800" dirty="0">
                  <a:latin typeface="Arial" panose="020B0604020202020204" pitchFamily="34" charset="0"/>
                  <a:cs typeface="Arial" panose="020B0604020202020204" pitchFamily="34" charset="0"/>
                </a:rPr>
                <a:t>En colaboración con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4814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Umival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Umival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Umival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28A"/>
    </a:accent1>
    <a:accent2>
      <a:srgbClr val="F96C00"/>
    </a:accent2>
    <a:accent3>
      <a:srgbClr val="A5A5A5"/>
    </a:accent3>
    <a:accent4>
      <a:srgbClr val="FFC000"/>
    </a:accent4>
    <a:accent5>
      <a:srgbClr val="E9473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Umival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28A"/>
    </a:accent1>
    <a:accent2>
      <a:srgbClr val="F96C00"/>
    </a:accent2>
    <a:accent3>
      <a:srgbClr val="A5A5A5"/>
    </a:accent3>
    <a:accent4>
      <a:srgbClr val="FFC000"/>
    </a:accent4>
    <a:accent5>
      <a:srgbClr val="E9473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明朝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Umival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28A"/>
    </a:accent1>
    <a:accent2>
      <a:srgbClr val="F96C00"/>
    </a:accent2>
    <a:accent3>
      <a:srgbClr val="A5A5A5"/>
    </a:accent3>
    <a:accent4>
      <a:srgbClr val="FFC000"/>
    </a:accent4>
    <a:accent5>
      <a:srgbClr val="E9473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11a92d6-36b5-4a0d-8305-c7be5a14accc">
      <Terms xmlns="http://schemas.microsoft.com/office/infopath/2007/PartnerControls"/>
    </lcf76f155ced4ddcb4097134ff3c332f>
    <TaxCatchAll xmlns="f501a606-74a9-4681-b7db-b19f9dd3519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1619B684770524796BA0597BA78689A" ma:contentTypeVersion="10" ma:contentTypeDescription="Crear nuevo documento." ma:contentTypeScope="" ma:versionID="487ce54c483968d3e45e43e4bf93f77a">
  <xsd:schema xmlns:xsd="http://www.w3.org/2001/XMLSchema" xmlns:xs="http://www.w3.org/2001/XMLSchema" xmlns:p="http://schemas.microsoft.com/office/2006/metadata/properties" xmlns:ns2="f11a92d6-36b5-4a0d-8305-c7be5a14accc" xmlns:ns3="f501a606-74a9-4681-b7db-b19f9dd35193" targetNamespace="http://schemas.microsoft.com/office/2006/metadata/properties" ma:root="true" ma:fieldsID="97f6b5eb11dd9bdc99cb4e8e08f86f7f" ns2:_="" ns3:_="">
    <xsd:import namespace="f11a92d6-36b5-4a0d-8305-c7be5a14accc"/>
    <xsd:import namespace="f501a606-74a9-4681-b7db-b19f9dd3519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1a92d6-36b5-4a0d-8305-c7be5a14ac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Etiquetas de imagen" ma:readOnly="false" ma:fieldId="{5cf76f15-5ced-4ddc-b409-7134ff3c332f}" ma:taxonomyMulti="true" ma:sspId="7623ddb0-5266-495f-a810-664b6009e4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01a606-74a9-4681-b7db-b19f9dd35193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cc219f6c-2b26-4786-9cb4-6986e2a3bc12}" ma:internalName="TaxCatchAll" ma:showField="CatchAllData" ma:web="f501a606-74a9-4681-b7db-b19f9dd3519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1691B02-08C6-4365-8BCC-30113DC57EC1}">
  <ds:schemaRefs>
    <ds:schemaRef ds:uri="f501a606-74a9-4681-b7db-b19f9dd35193"/>
    <ds:schemaRef ds:uri="f11a92d6-36b5-4a0d-8305-c7be5a14accc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purl.org/dc/dcmitype/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3DDA4FD3-5602-48CA-896E-0F82ABEBE43D}">
  <ds:schemaRefs>
    <ds:schemaRef ds:uri="f11a92d6-36b5-4a0d-8305-c7be5a14accc"/>
    <ds:schemaRef ds:uri="f501a606-74a9-4681-b7db-b19f9dd3519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0E1E67FB-AD33-45E7-8A9D-AD61E67AD0D2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3360723d-aa1e-4970-a35f-884fd0e67105}" enabled="0" method="" siteId="{3360723d-aa1e-4970-a35f-884fd0e6710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7632</TotalTime>
  <Words>2207</Words>
  <Application>Microsoft Office PowerPoint</Application>
  <PresentationFormat>Panorámica</PresentationFormat>
  <Paragraphs>284</Paragraphs>
  <Slides>28</Slides>
  <Notes>22</Notes>
  <HiddenSlides>3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28</vt:i4>
      </vt:variant>
    </vt:vector>
  </HeadingPairs>
  <TitlesOfParts>
    <vt:vector size="39" baseType="lpstr">
      <vt:lpstr>Aptos</vt:lpstr>
      <vt:lpstr>Arial</vt:lpstr>
      <vt:lpstr>Book Antiqua</vt:lpstr>
      <vt:lpstr>Bookman Old Style</vt:lpstr>
      <vt:lpstr>Calibri</vt:lpstr>
      <vt:lpstr>Century Gothic</vt:lpstr>
      <vt:lpstr>Segoe UI</vt:lpstr>
      <vt:lpstr>Wingdings</vt:lpstr>
      <vt:lpstr>Wingdings 3</vt:lpstr>
      <vt:lpstr>Umivale</vt:lpstr>
      <vt:lpstr>1_Umivale</vt:lpstr>
      <vt:lpstr>Reflexiones “Estudio socioeconómico de  la evolución de  la IT y la siniestralidad en España”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</dc:title>
  <dc:creator>Alicia Raya</dc:creator>
  <cp:lastModifiedBy>Tejero Álvarez, Eduardo</cp:lastModifiedBy>
  <cp:revision>440</cp:revision>
  <cp:lastPrinted>2025-09-03T17:23:59Z</cp:lastPrinted>
  <dcterms:created xsi:type="dcterms:W3CDTF">2025-05-20T10:00:29Z</dcterms:created>
  <dcterms:modified xsi:type="dcterms:W3CDTF">2026-07-08T10:29:10Z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0x01010001619B684770524796BA0597BA78689A</vt:lpwstr>
  </property>
  <property fmtid="{D5CDD505-2E9C-101B-9397-08002B2CF9AE}" pid="3" name="MediaServiceImageTags">
    <vt:lpwstr/>
  </property>
</Properties>
</file>