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2913" cy="9925050"/>
  <p:embeddedFontLst>
    <p:embeddedFont>
      <p:font typeface="Nunito Sans" panose="020B060402020202020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MrqTxOWqBSobh8RIriQKe+0uf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0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2375" y="744375"/>
            <a:ext cx="4528825" cy="3721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275" y="4714375"/>
            <a:ext cx="5434300" cy="446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65187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679275" y="4714375"/>
            <a:ext cx="5434300" cy="446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0487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6196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2494136" y="777054"/>
            <a:ext cx="4746625" cy="70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1" i="0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3281803" y="2504316"/>
            <a:ext cx="3662679" cy="385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1" i="0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494136" y="777054"/>
            <a:ext cx="4746625" cy="70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1" i="0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2494136" y="777054"/>
            <a:ext cx="4746625" cy="70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1" i="0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2247100" y="569861"/>
            <a:ext cx="24765" cy="1174750"/>
          </a:xfrm>
          <a:custGeom>
            <a:avLst/>
            <a:gdLst/>
            <a:ahLst/>
            <a:cxnLst/>
            <a:rect l="l" t="t" r="r" b="b"/>
            <a:pathLst>
              <a:path w="24764" h="1174750" extrusionOk="0">
                <a:moveTo>
                  <a:pt x="24434" y="0"/>
                </a:moveTo>
                <a:lnTo>
                  <a:pt x="0" y="0"/>
                </a:lnTo>
                <a:lnTo>
                  <a:pt x="0" y="1169670"/>
                </a:lnTo>
                <a:lnTo>
                  <a:pt x="2933" y="1169670"/>
                </a:lnTo>
                <a:lnTo>
                  <a:pt x="2933" y="1174750"/>
                </a:lnTo>
                <a:lnTo>
                  <a:pt x="21501" y="1174750"/>
                </a:lnTo>
                <a:lnTo>
                  <a:pt x="21501" y="1169670"/>
                </a:lnTo>
                <a:lnTo>
                  <a:pt x="24434" y="1169670"/>
                </a:lnTo>
                <a:lnTo>
                  <a:pt x="24434" y="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2"/>
          <p:cNvSpPr txBox="1">
            <a:spLocks noGrp="1"/>
          </p:cNvSpPr>
          <p:nvPr>
            <p:ph type="title"/>
          </p:nvPr>
        </p:nvSpPr>
        <p:spPr>
          <a:xfrm>
            <a:off x="2494136" y="777054"/>
            <a:ext cx="4746625" cy="70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00" b="1" i="0" u="none" strike="noStrike" cap="none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body" idx="1"/>
          </p:nvPr>
        </p:nvSpPr>
        <p:spPr>
          <a:xfrm>
            <a:off x="3281803" y="2504316"/>
            <a:ext cx="3662679" cy="385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rgbClr val="58595B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/>
          <p:nvPr/>
        </p:nvSpPr>
        <p:spPr>
          <a:xfrm>
            <a:off x="0" y="2368497"/>
            <a:ext cx="6929755" cy="6400057"/>
          </a:xfrm>
          <a:custGeom>
            <a:avLst/>
            <a:gdLst/>
            <a:ahLst/>
            <a:cxnLst/>
            <a:rect l="l" t="t" r="r" b="b"/>
            <a:pathLst>
              <a:path w="6929755" h="6183630" extrusionOk="0">
                <a:moveTo>
                  <a:pt x="6929348" y="0"/>
                </a:moveTo>
                <a:lnTo>
                  <a:pt x="0" y="0"/>
                </a:lnTo>
                <a:lnTo>
                  <a:pt x="0" y="6183579"/>
                </a:lnTo>
                <a:lnTo>
                  <a:pt x="6929348" y="6183579"/>
                </a:lnTo>
                <a:lnTo>
                  <a:pt x="6929348" y="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"/>
          <p:cNvSpPr/>
          <p:nvPr/>
        </p:nvSpPr>
        <p:spPr>
          <a:xfrm>
            <a:off x="315328" y="0"/>
            <a:ext cx="6929755" cy="293370"/>
          </a:xfrm>
          <a:custGeom>
            <a:avLst/>
            <a:gdLst/>
            <a:ahLst/>
            <a:cxnLst/>
            <a:rect l="l" t="t" r="r" b="b"/>
            <a:pathLst>
              <a:path w="6929755" h="293370" extrusionOk="0">
                <a:moveTo>
                  <a:pt x="6929348" y="0"/>
                </a:moveTo>
                <a:lnTo>
                  <a:pt x="0" y="0"/>
                </a:lnTo>
                <a:lnTo>
                  <a:pt x="0" y="292989"/>
                </a:lnTo>
                <a:lnTo>
                  <a:pt x="6929348" y="292989"/>
                </a:lnTo>
                <a:lnTo>
                  <a:pt x="6929348" y="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324011" y="10047699"/>
            <a:ext cx="6929755" cy="282575"/>
          </a:xfrm>
          <a:custGeom>
            <a:avLst/>
            <a:gdLst/>
            <a:ahLst/>
            <a:cxnLst/>
            <a:rect l="l" t="t" r="r" b="b"/>
            <a:pathLst>
              <a:path w="6929755" h="282575" extrusionOk="0">
                <a:moveTo>
                  <a:pt x="6929348" y="0"/>
                </a:moveTo>
                <a:lnTo>
                  <a:pt x="0" y="0"/>
                </a:lnTo>
                <a:lnTo>
                  <a:pt x="0" y="282168"/>
                </a:lnTo>
                <a:lnTo>
                  <a:pt x="6929348" y="282168"/>
                </a:lnTo>
                <a:lnTo>
                  <a:pt x="6929348" y="0"/>
                </a:lnTo>
                <a:close/>
              </a:path>
            </a:pathLst>
          </a:custGeom>
          <a:solidFill>
            <a:srgbClr val="C1D4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>
            <a:spLocks noGrp="1"/>
          </p:cNvSpPr>
          <p:nvPr>
            <p:ph type="body" idx="1"/>
          </p:nvPr>
        </p:nvSpPr>
        <p:spPr>
          <a:xfrm>
            <a:off x="2891095" y="2720220"/>
            <a:ext cx="3886200" cy="5155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1200"/>
              <a:buFont typeface="Avenir"/>
              <a:buNone/>
            </a:pPr>
            <a:endParaRPr sz="1200" dirty="0">
              <a:solidFill>
                <a:srgbClr val="3F3F3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ES" sz="1200" b="1" dirty="0" smtClean="0">
                <a:solidFill>
                  <a:srgbClr val="3F3F3F"/>
                </a:solidFill>
                <a:latin typeface="+mn-lt"/>
              </a:rPr>
              <a:t>PROGRAMA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s-ES" sz="1200" b="1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ES" sz="1200" dirty="0" smtClean="0">
                <a:solidFill>
                  <a:srgbClr val="3F3F3F"/>
                </a:solidFill>
                <a:latin typeface="+mn-lt"/>
              </a:rPr>
              <a:t>1. Introducción al programa de apoyo a la internacionalización XPANDE.</a:t>
            </a:r>
            <a:endParaRPr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1200"/>
              <a:buFont typeface="Avenir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>
                <a:solidFill>
                  <a:srgbClr val="3F3F3F"/>
                </a:solidFill>
                <a:latin typeface="+mn-lt"/>
              </a:rPr>
              <a:t>2</a:t>
            </a:r>
            <a:r>
              <a:rPr lang="es-ES" sz="1200" dirty="0" smtClean="0">
                <a:solidFill>
                  <a:srgbClr val="3F3F3F"/>
                </a:solidFill>
                <a:latin typeface="+mn-lt"/>
              </a:rPr>
              <a:t>. 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Concepto de origen en los acuerdos comerciales</a:t>
            </a: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>
                <a:solidFill>
                  <a:srgbClr val="3F3F3F"/>
                </a:solidFill>
                <a:latin typeface="+mn-lt"/>
              </a:rPr>
              <a:t>3</a:t>
            </a:r>
            <a:r>
              <a:rPr lang="es-ES" sz="1200" dirty="0" smtClean="0">
                <a:solidFill>
                  <a:srgbClr val="3F3F3F"/>
                </a:solidFill>
                <a:latin typeface="+mn-lt"/>
              </a:rPr>
              <a:t>. 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Origen, estatuto aduanero, </a:t>
            </a:r>
            <a:r>
              <a:rPr lang="es-ES" sz="1200" dirty="0" err="1">
                <a:solidFill>
                  <a:srgbClr val="3F3F3F"/>
                </a:solidFill>
                <a:latin typeface="+mn-lt"/>
              </a:rPr>
              <a:t>Made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 in. Origen preferencial y origen no preferencial</a:t>
            </a: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 smtClean="0">
                <a:solidFill>
                  <a:srgbClr val="3F3F3F"/>
                </a:solidFill>
                <a:latin typeface="+mn-lt"/>
              </a:rPr>
              <a:t>4. 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Determinación del origen</a:t>
            </a: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>
                <a:solidFill>
                  <a:srgbClr val="3F3F3F"/>
                </a:solidFill>
                <a:latin typeface="+mn-lt"/>
              </a:rPr>
              <a:t>5</a:t>
            </a:r>
            <a:r>
              <a:rPr lang="es-ES" sz="1200" dirty="0" smtClean="0">
                <a:solidFill>
                  <a:srgbClr val="3F3F3F"/>
                </a:solidFill>
                <a:latin typeface="+mn-lt"/>
              </a:rPr>
              <a:t>. 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Origen preferencial y acuerdos comerciales</a:t>
            </a: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 smtClean="0">
                <a:solidFill>
                  <a:srgbClr val="3F3F3F"/>
                </a:solidFill>
                <a:latin typeface="+mn-lt"/>
              </a:rPr>
              <a:t>6. 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Documentación de origen, certificados de origen.</a:t>
            </a: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>
                <a:solidFill>
                  <a:srgbClr val="3F3F3F"/>
                </a:solidFill>
                <a:latin typeface="+mn-lt"/>
              </a:rPr>
              <a:t>Características y diferencias. </a:t>
            </a:r>
            <a:r>
              <a:rPr lang="es-ES" sz="1200" dirty="0" err="1">
                <a:solidFill>
                  <a:srgbClr val="3F3F3F"/>
                </a:solidFill>
                <a:latin typeface="+mn-lt"/>
              </a:rPr>
              <a:t>Autojustificación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 y digitalización.</a:t>
            </a: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dirty="0">
                <a:solidFill>
                  <a:srgbClr val="3F3F3F"/>
                </a:solidFill>
                <a:latin typeface="+mn-lt"/>
              </a:rPr>
              <a:t>7</a:t>
            </a:r>
            <a:r>
              <a:rPr lang="es-ES" sz="1200" dirty="0" smtClean="0">
                <a:solidFill>
                  <a:srgbClr val="3F3F3F"/>
                </a:solidFill>
                <a:latin typeface="+mn-lt"/>
              </a:rPr>
              <a:t>. 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Cómo rellenar y características de los documentos de origen en función de los bloques de países objetivo.</a:t>
            </a: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venir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1200"/>
              <a:buFont typeface="Avenir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1200"/>
              <a:buFont typeface="Avenir"/>
              <a:buNone/>
            </a:pPr>
            <a:endParaRPr sz="1200" dirty="0">
              <a:solidFill>
                <a:srgbClr val="3F3F3F"/>
              </a:solidFill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venir"/>
              <a:buNone/>
            </a:pPr>
            <a:r>
              <a:rPr lang="es-ES" sz="1200" b="1" dirty="0">
                <a:solidFill>
                  <a:srgbClr val="3F3F3F"/>
                </a:solidFill>
                <a:latin typeface="+mn-lt"/>
              </a:rPr>
              <a:t>PONENTE</a:t>
            </a:r>
            <a:endParaRPr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venir"/>
              <a:buNone/>
            </a:pPr>
            <a:r>
              <a:rPr lang="es-ES" sz="1200" dirty="0">
                <a:solidFill>
                  <a:srgbClr val="3F3F3F"/>
                </a:solidFill>
                <a:latin typeface="+mn-lt"/>
              </a:rPr>
              <a:t>José Luis Cabo </a:t>
            </a:r>
            <a:r>
              <a:rPr lang="es-ES" sz="1200" dirty="0" err="1">
                <a:solidFill>
                  <a:srgbClr val="3F3F3F"/>
                </a:solidFill>
                <a:latin typeface="+mn-lt"/>
              </a:rPr>
              <a:t>Cabo</a:t>
            </a:r>
            <a:r>
              <a:rPr lang="es-ES" sz="1200" dirty="0">
                <a:solidFill>
                  <a:srgbClr val="3F3F3F"/>
                </a:solidFill>
                <a:latin typeface="+mn-lt"/>
              </a:rPr>
              <a:t> </a:t>
            </a:r>
            <a:endParaRPr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1100"/>
              <a:buFont typeface="Avenir"/>
              <a:buNone/>
            </a:pPr>
            <a:endParaRPr dirty="0">
              <a:solidFill>
                <a:srgbClr val="3F3F3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8" name="Google Shape;48;p1"/>
          <p:cNvSpPr/>
          <p:nvPr/>
        </p:nvSpPr>
        <p:spPr>
          <a:xfrm>
            <a:off x="311417" y="2475409"/>
            <a:ext cx="1904999" cy="1902204"/>
          </a:xfrm>
          <a:custGeom>
            <a:avLst/>
            <a:gdLst/>
            <a:ahLst/>
            <a:cxnLst/>
            <a:rect l="l" t="t" r="r" b="b"/>
            <a:pathLst>
              <a:path w="6929755" h="6183630" extrusionOk="0">
                <a:moveTo>
                  <a:pt x="6929348" y="0"/>
                </a:moveTo>
                <a:lnTo>
                  <a:pt x="0" y="0"/>
                </a:lnTo>
                <a:lnTo>
                  <a:pt x="0" y="6183579"/>
                </a:lnTo>
                <a:lnTo>
                  <a:pt x="6929348" y="6183579"/>
                </a:lnTo>
                <a:lnTo>
                  <a:pt x="6929348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/>
          <p:nvPr/>
        </p:nvSpPr>
        <p:spPr>
          <a:xfrm>
            <a:off x="298436" y="4507237"/>
            <a:ext cx="1904999" cy="4332719"/>
          </a:xfrm>
          <a:custGeom>
            <a:avLst/>
            <a:gdLst/>
            <a:ahLst/>
            <a:cxnLst/>
            <a:rect l="l" t="t" r="r" b="b"/>
            <a:pathLst>
              <a:path w="6929755" h="6183630" extrusionOk="0">
                <a:moveTo>
                  <a:pt x="6929348" y="0"/>
                </a:moveTo>
                <a:lnTo>
                  <a:pt x="0" y="0"/>
                </a:lnTo>
                <a:lnTo>
                  <a:pt x="0" y="6183579"/>
                </a:lnTo>
                <a:lnTo>
                  <a:pt x="6929348" y="6183579"/>
                </a:lnTo>
                <a:lnTo>
                  <a:pt x="6929348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298436" y="4652509"/>
            <a:ext cx="1768050" cy="372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 sz="1400" b="1" i="0" u="none" strike="noStrike" cap="none" dirty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MARCO DEL PROGRAMA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 dirty="0">
                <a:solidFill>
                  <a:srgbClr val="000000"/>
                </a:solidFill>
                <a:latin typeface="+mj-lt"/>
                <a:ea typeface="Nunito Sans"/>
                <a:cs typeface="Nunito Sans"/>
                <a:sym typeface="Nunito Sans"/>
              </a:rPr>
              <a:t> </a:t>
            </a:r>
            <a:endParaRPr sz="1200" b="0" i="0" u="none" strike="noStrike" cap="none" dirty="0">
              <a:solidFill>
                <a:srgbClr val="000000"/>
              </a:solidFill>
              <a:latin typeface="+mj-lt"/>
              <a:ea typeface="Nunito Sans"/>
              <a:cs typeface="Nunito Sans"/>
              <a:sym typeface="Nunito Sans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🡪"/>
            </a:pPr>
            <a:r>
              <a:rPr lang="es-ES" sz="1200" b="1" i="0" u="none" strike="noStrike" cap="none" dirty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Organiza</a:t>
            </a:r>
            <a:r>
              <a:rPr lang="es-ES" sz="1200" b="0" i="0" u="none" strike="noStrike" cap="none" dirty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: Cámara de Comercio de Lorca e Instituto de Fomento de la Región de </a:t>
            </a:r>
            <a:r>
              <a:rPr lang="es-ES" sz="1200" b="0" i="0" u="none" strike="noStrike" cap="none" dirty="0" smtClean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Murcia con </a:t>
            </a:r>
            <a:r>
              <a:rPr lang="es-ES" sz="1200" b="0" i="0" u="none" strike="noStrike" cap="none" dirty="0" err="1" smtClean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Barnamarketing</a:t>
            </a:r>
            <a:r>
              <a:rPr lang="es-ES" sz="1200" b="0" i="0" u="none" strike="noStrike" cap="none" dirty="0" smtClean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. </a:t>
            </a:r>
            <a:endParaRPr sz="1200" b="0" i="0" u="none" strike="noStrike" cap="none" dirty="0">
              <a:solidFill>
                <a:srgbClr val="000000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45720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🡪"/>
            </a:pPr>
            <a:r>
              <a:rPr lang="es-ES" sz="1200" b="1" i="0" u="none" strike="noStrike" cap="none" dirty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Información</a:t>
            </a:r>
            <a:r>
              <a:rPr lang="es-ES" sz="1200" b="0" i="0" u="none" strike="noStrike" cap="none" dirty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: </a:t>
            </a:r>
            <a:r>
              <a:rPr lang="es-ES" sz="1200" b="0" i="0" u="none" strike="noStrike" cap="none" dirty="0">
                <a:solidFill>
                  <a:schemeClr val="dk1"/>
                </a:solidFill>
                <a:latin typeface="+mj-lt"/>
                <a:ea typeface="Nunito Sans"/>
                <a:cs typeface="Nunito Sans"/>
                <a:sym typeface="Nunito Sans"/>
              </a:rPr>
              <a:t>605716616</a:t>
            </a:r>
            <a:r>
              <a:rPr lang="es-ES" sz="1200" b="0" i="0" u="none" strike="noStrike" cap="none" dirty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 </a:t>
            </a:r>
            <a:r>
              <a:rPr lang="es-ES" sz="1200" b="0" i="0" u="none" strike="noStrike" cap="none" dirty="0" err="1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ó</a:t>
            </a:r>
            <a:r>
              <a:rPr lang="es-ES" sz="1200" b="0" i="0" u="none" strike="noStrike" cap="none" dirty="0">
                <a:solidFill>
                  <a:srgbClr val="000000"/>
                </a:solidFill>
                <a:latin typeface="+mj-lt"/>
                <a:ea typeface="Avenir"/>
                <a:cs typeface="Avenir"/>
                <a:sym typeface="Avenir"/>
              </a:rPr>
              <a:t> </a:t>
            </a:r>
            <a:r>
              <a:rPr lang="es-ES" sz="1200" b="0" i="0" u="none" strike="noStrike" cap="none" dirty="0">
                <a:solidFill>
                  <a:schemeClr val="dk1"/>
                </a:solidFill>
                <a:latin typeface="+mj-lt"/>
                <a:ea typeface="Nunito Sans"/>
                <a:cs typeface="Nunito Sans"/>
                <a:sym typeface="Nunito Sans"/>
              </a:rPr>
              <a:t>comercioexterior@camaralorca.com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sym typeface="Arial"/>
            </a:endParaRPr>
          </a:p>
          <a:p>
            <a:pPr marL="342900" marR="0" lvl="0" indent="-279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342900" marR="0" lvl="0" indent="-279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 </a:t>
            </a:r>
            <a:endParaRPr sz="1200" b="0" i="0" u="none" strike="noStrike" cap="none" dirty="0">
              <a:solidFill>
                <a:srgbClr val="000000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478495" y="1192473"/>
            <a:ext cx="6896093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dirty="0">
                <a:latin typeface="+mn-lt"/>
                <a:ea typeface="Avenir"/>
                <a:cs typeface="Avenir"/>
                <a:sym typeface="Avenir"/>
              </a:rPr>
              <a:t>WEBINAR </a:t>
            </a:r>
            <a:r>
              <a:rPr lang="es-ES" sz="1600" dirty="0" smtClean="0">
                <a:latin typeface="+mn-lt"/>
                <a:ea typeface="Avenir"/>
                <a:cs typeface="Avenir"/>
                <a:sym typeface="Avenir"/>
              </a:rPr>
              <a:t>SOBRE LA </a:t>
            </a:r>
            <a:r>
              <a:rPr lang="es-ES" sz="1600" dirty="0">
                <a:latin typeface="+mn-lt"/>
                <a:ea typeface="Avenir"/>
                <a:cs typeface="Avenir"/>
                <a:sym typeface="Avenir"/>
              </a:rPr>
              <a:t>IMPORTANCIA DEL ORIGEN DE LAS </a:t>
            </a:r>
            <a:r>
              <a:rPr lang="es-ES" sz="1600" dirty="0" smtClean="0">
                <a:latin typeface="+mn-lt"/>
                <a:ea typeface="Avenir"/>
                <a:cs typeface="Avenir"/>
                <a:sym typeface="Avenir"/>
              </a:rPr>
              <a:t>MERCANCÍAS</a:t>
            </a:r>
            <a:r>
              <a:rPr lang="es-ES" sz="1600" dirty="0">
                <a:latin typeface="+mn-lt"/>
                <a:ea typeface="Avenir"/>
                <a:cs typeface="Avenir"/>
                <a:sym typeface="Avenir"/>
              </a:rPr>
              <a:t> </a:t>
            </a:r>
            <a:r>
              <a:rPr lang="es-ES" sz="1600" dirty="0" smtClean="0">
                <a:latin typeface="+mn-lt"/>
                <a:ea typeface="Avenir"/>
                <a:cs typeface="Avenir"/>
                <a:sym typeface="Avenir"/>
              </a:rPr>
              <a:t>CON INTRODUCCION AL PROGRAMA XPANDE DE APOYO A LA INTERNACIONALIZACIÓN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494475" y="2544550"/>
            <a:ext cx="13413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 sz="1400" b="1" i="0" u="none" strike="noStrike" cap="none" dirty="0">
                <a:solidFill>
                  <a:srgbClr val="000000"/>
                </a:solidFill>
                <a:latin typeface="+mn-lt"/>
                <a:ea typeface="Avenir"/>
                <a:cs typeface="Avenir"/>
                <a:sym typeface="Avenir"/>
              </a:rPr>
              <a:t>Fecha: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latin typeface="+mn-lt"/>
                <a:ea typeface="Avenir"/>
                <a:cs typeface="Avenir"/>
                <a:sym typeface="Avenir"/>
              </a:rPr>
              <a:t>19</a:t>
            </a:r>
            <a:r>
              <a:rPr lang="es-ES" sz="1200" b="0" i="0" u="none" strike="noStrike" cap="none" dirty="0">
                <a:solidFill>
                  <a:srgbClr val="000000"/>
                </a:solidFill>
                <a:latin typeface="+mn-lt"/>
                <a:ea typeface="Avenir"/>
                <a:cs typeface="Avenir"/>
                <a:sym typeface="Avenir"/>
              </a:rPr>
              <a:t> Abril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+mn-lt"/>
              <a:ea typeface="Avenir"/>
              <a:cs typeface="Avenir"/>
              <a:sym typeface="Avenir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 sz="1400" b="1" i="0" u="none" strike="noStrike" cap="none" dirty="0">
                <a:solidFill>
                  <a:srgbClr val="000000"/>
                </a:solidFill>
                <a:latin typeface="+mn-lt"/>
                <a:ea typeface="Avenir"/>
                <a:cs typeface="Avenir"/>
                <a:sym typeface="Avenir"/>
              </a:rPr>
              <a:t>Horario: 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latin typeface="+mn-lt"/>
                <a:ea typeface="Avenir"/>
                <a:cs typeface="Avenir"/>
                <a:sym typeface="Avenir"/>
              </a:rPr>
              <a:t>10:00</a:t>
            </a:r>
            <a:r>
              <a:rPr lang="es-ES" sz="1200" b="0" i="0" u="none" strike="noStrike" cap="none" dirty="0">
                <a:solidFill>
                  <a:srgbClr val="000000"/>
                </a:solidFill>
                <a:latin typeface="+mn-lt"/>
                <a:ea typeface="Avenir"/>
                <a:cs typeface="Avenir"/>
                <a:sym typeface="Avenir"/>
              </a:rPr>
              <a:t> a 1</a:t>
            </a:r>
            <a:r>
              <a:rPr lang="es-ES" sz="1200" dirty="0">
                <a:latin typeface="+mn-lt"/>
                <a:ea typeface="Avenir"/>
                <a:cs typeface="Avenir"/>
                <a:sym typeface="Avenir"/>
              </a:rPr>
              <a:t>3:00</a:t>
            </a:r>
            <a:r>
              <a:rPr lang="es-ES" sz="1200" b="0" i="0" u="none" strike="noStrike" cap="none" dirty="0">
                <a:solidFill>
                  <a:srgbClr val="000000"/>
                </a:solidFill>
                <a:latin typeface="+mn-lt"/>
                <a:ea typeface="Avenir"/>
                <a:cs typeface="Avenir"/>
                <a:sym typeface="Avenir"/>
              </a:rPr>
              <a:t> h.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sym typeface="Arial"/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t="-19803"/>
          <a:stretch/>
        </p:blipFill>
        <p:spPr>
          <a:xfrm>
            <a:off x="813566" y="9192326"/>
            <a:ext cx="1632243" cy="503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9320" y="9192325"/>
            <a:ext cx="1430534" cy="503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n 14" descr="Un dibujo de una cara feliz&#10;&#10;Descripción generada automáticamente con confianza baja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423" y="9192325"/>
            <a:ext cx="1452283" cy="381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n 1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66" y="478463"/>
            <a:ext cx="5762046" cy="606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151</Words>
  <Application>Microsoft Office PowerPoint</Application>
  <PresentationFormat>Personalizado</PresentationFormat>
  <Paragraphs>38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Nunito Sans</vt:lpstr>
      <vt:lpstr>Avenir</vt:lpstr>
      <vt:lpstr>Calibri</vt:lpstr>
      <vt:lpstr>Noto Sans Symbols</vt:lpstr>
      <vt:lpstr>Arial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Chelo Martínez-Portillo Álvarez</dc:creator>
  <cp:lastModifiedBy>Usuario</cp:lastModifiedBy>
  <cp:revision>3</cp:revision>
  <dcterms:created xsi:type="dcterms:W3CDTF">2022-12-22T13:06:29Z</dcterms:created>
  <dcterms:modified xsi:type="dcterms:W3CDTF">2024-04-03T08:28:48Z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2022-12-22T00:00:00Z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2022-12-22T00:00:00Z</vt:filetime>
  </property>
  <property fmtid="{D5CDD505-2E9C-101B-9397-08002B2CF9AE}" pid="5" name="Producer">
    <vt:lpwstr>Adobe PDF library 16.07</vt:lpwstr>
  </property>
  <property fmtid="{D5CDD505-2E9C-101B-9397-08002B2CF9AE}" pid="6" name="MediaServiceImageTags">
    <vt:lpwstr/>
  </property>
  <property fmtid="{D5CDD505-2E9C-101B-9397-08002B2CF9AE}" pid="7" name="ContentTypeId">
    <vt:lpwstr>0x010100277630966F5B544D88BC9E61BC81C293</vt:lpwstr>
  </property>
</Properties>
</file>